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notesMasterIdLst>
    <p:notesMasterId r:id="rId10"/>
  </p:notes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</p:sldIdLst>
  <p:sldSz cx="12192000" cy="6858000"/>
  <p:notesSz cx="6858000" cy="12192000"/>
  <p:embeddedFontLst>
    <p:embeddedFont>
      <p:font typeface="Commissioner" panose="020B0604020202020204" charset="0"/>
      <p:regular r:id="rId11"/>
    </p:embeddedFont>
    <p:embeddedFont>
      <p:font typeface="Noto Sans" panose="020B0604020202020204" charset="0"/>
      <p:regular r:id="rId12"/>
    </p:embeddedFont>
    <p:embeddedFont>
      <p:font typeface="Commissioner Medium" panose="020B0604020202020204" charset="0"/>
      <p:regular r:id="rId13"/>
    </p:embeddedFont>
    <p:embeddedFont>
      <p:font typeface="Calibri" panose="020F0502020204030204" pitchFamily="34" charset="0"/>
      <p:regular r:id="rId14"/>
      <p:bold r:id="rId15"/>
      <p:italic r:id="rId16"/>
      <p:boldItalic r:id="rId17"/>
    </p:embeddedFont>
    <p:embeddedFont>
      <p:font typeface="Commissioner Bold" panose="020B0604020202020204" charset="0"/>
      <p:regular r:id="rId18"/>
    </p:embeddedFont>
    <p:embeddedFont>
      <p:font typeface="Commissioner SemiBold" panose="020B0604020202020204" charset="0"/>
      <p:regular r:id="rId19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52" d="100"/>
          <a:sy n="52" d="100"/>
        </p:scale>
        <p:origin x="67" y="1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3.fntdata"/><Relationship Id="rId18" Type="http://schemas.openxmlformats.org/officeDocument/2006/relationships/font" Target="fonts/font8.fntdata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font" Target="fonts/font2.fntdata"/><Relationship Id="rId17" Type="http://schemas.openxmlformats.org/officeDocument/2006/relationships/font" Target="fonts/font7.fntdata"/><Relationship Id="rId2" Type="http://schemas.openxmlformats.org/officeDocument/2006/relationships/slide" Target="slides/slide1.xml"/><Relationship Id="rId16" Type="http://schemas.openxmlformats.org/officeDocument/2006/relationships/font" Target="fonts/font6.fntdata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1.fntdata"/><Relationship Id="rId5" Type="http://schemas.openxmlformats.org/officeDocument/2006/relationships/slide" Target="slides/slide4.xml"/><Relationship Id="rId15" Type="http://schemas.openxmlformats.org/officeDocument/2006/relationships/font" Target="fonts/font5.fntdata"/><Relationship Id="rId23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19" Type="http://schemas.openxmlformats.org/officeDocument/2006/relationships/font" Target="fonts/font9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4.fntdata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59144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hyperlink" Target="https://gamma.app/?utm_source=made-with-gamma" TargetMode="External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hyperlink" Target="https://gamma.app/?utm_source=made-with-gamma" TargetMode="Externa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00000">
              <a:alpha val="28000"/>
            </a:srgbClr>
          </a:solidFill>
          <a:ln/>
        </p:spPr>
      </p:sp>
      <p:pic>
        <p:nvPicPr>
          <p:cNvPr id="4" name="Image 1" descr="preencoded.png">
            <a:hlinkClick r:id="rId3"/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2"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
            <a:hlinkClick r:id="rId2"/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76875" y="6558991"/>
            <a:ext cx="1071843" cy="256032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.jpg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7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1.png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6095848" cy="6858000"/>
          </a:xfrm>
          <a:prstGeom prst="rect">
            <a:avLst/>
          </a:prstGeom>
          <a:solidFill>
            <a:srgbClr val="F1ECE1"/>
          </a:solidFill>
          <a:ln/>
        </p:spPr>
      </p:sp>
      <p:sp>
        <p:nvSpPr>
          <p:cNvPr id="3" name="Text 1"/>
          <p:cNvSpPr/>
          <p:nvPr/>
        </p:nvSpPr>
        <p:spPr>
          <a:xfrm>
            <a:off x="660383" y="1838544"/>
            <a:ext cx="4728753" cy="3638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>
              <a:lnSpc>
                <a:spcPct val="104000"/>
              </a:lnSpc>
            </a:pPr>
            <a:r>
              <a:rPr lang="ru-RU" sz="1400" dirty="0"/>
              <a:t>Муниципальное </a:t>
            </a:r>
            <a:r>
              <a:rPr lang="ru-RU" sz="1400" dirty="0" smtClean="0"/>
              <a:t>общеобразовательное </a:t>
            </a:r>
            <a:r>
              <a:rPr lang="ru-RU" sz="1400" dirty="0"/>
              <a:t>учреждение </a:t>
            </a:r>
            <a:endParaRPr lang="ru-RU" sz="1400" dirty="0" smtClean="0"/>
          </a:p>
          <a:p>
            <a:pPr>
              <a:lnSpc>
                <a:spcPct val="104000"/>
              </a:lnSpc>
            </a:pPr>
            <a:r>
              <a:rPr lang="ru-RU" sz="1400" dirty="0" smtClean="0"/>
              <a:t>«</a:t>
            </a:r>
            <a:r>
              <a:rPr lang="ru-RU" sz="1400" dirty="0"/>
              <a:t>Гимназия №3» </a:t>
            </a:r>
            <a:r>
              <a:rPr lang="ru-RU" sz="1400" dirty="0" err="1"/>
              <a:t>г.Кудымкара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660383" y="2536115"/>
            <a:ext cx="4775081" cy="17097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85000"/>
              </a:lnSpc>
              <a:buNone/>
            </a:pPr>
            <a:r>
              <a:rPr lang="en-US" sz="4400" kern="100" spc="-66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Консультация</a:t>
            </a:r>
            <a:endParaRPr lang="en-US" sz="4400" dirty="0"/>
          </a:p>
          <a:p>
            <a:pPr marL="0" indent="0" algn="l">
              <a:lnSpc>
                <a:spcPct val="85000"/>
              </a:lnSpc>
              <a:buNone/>
            </a:pPr>
            <a:r>
              <a:rPr lang="en-US" sz="4400" kern="100" spc="-66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для родителей</a:t>
            </a:r>
            <a:endParaRPr lang="en-US" sz="4400" dirty="0"/>
          </a:p>
          <a:p>
            <a:pPr marL="0" indent="0" algn="l">
              <a:lnSpc>
                <a:spcPct val="85000"/>
              </a:lnSpc>
              <a:buNone/>
            </a:pPr>
            <a:r>
              <a:rPr lang="en-US" sz="4400" kern="100" spc="-66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первоклассников</a:t>
            </a:r>
            <a:endParaRPr lang="en-US" sz="4400" dirty="0"/>
          </a:p>
        </p:txBody>
      </p:sp>
      <p:sp>
        <p:nvSpPr>
          <p:cNvPr id="5" name="Text 3"/>
          <p:cNvSpPr/>
          <p:nvPr/>
        </p:nvSpPr>
        <p:spPr>
          <a:xfrm>
            <a:off x="660383" y="4404856"/>
            <a:ext cx="5384665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Речь, слух и ежедневная поддержка дома</a:t>
            </a:r>
            <a:endParaRPr lang="en-US" sz="17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848" y="6541578"/>
            <a:ext cx="6096152" cy="339642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660382" y="5170205"/>
            <a:ext cx="5384665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r>
              <a:rPr lang="ru-RU" sz="1600" dirty="0"/>
              <a:t>Подготовила: </a:t>
            </a:r>
          </a:p>
          <a:p>
            <a:r>
              <a:rPr lang="ru-RU" sz="1600" dirty="0" err="1"/>
              <a:t>Отегова</a:t>
            </a:r>
            <a:r>
              <a:rPr lang="ru-RU" sz="1600" dirty="0"/>
              <a:t> Анастасия Сергеевна, </a:t>
            </a:r>
          </a:p>
          <a:p>
            <a:r>
              <a:rPr lang="ru-RU" sz="1600" dirty="0"/>
              <a:t>учитель-логопед</a:t>
            </a:r>
          </a:p>
          <a:p>
            <a:pPr marL="0" indent="0" algn="l">
              <a:lnSpc>
                <a:spcPct val="117000"/>
              </a:lnSpc>
              <a:buNone/>
            </a:pPr>
            <a:endParaRPr lang="en-US" sz="17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1308577"/>
            <a:ext cx="11480513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2800" kern="100" spc="13" dirty="0">
                <a:solidFill>
                  <a:srgbClr val="8C5E0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ТЕРМИНЫ, КОТОРЫЕ ВАЖНО РАЗЛИЧАТЬ</a:t>
            </a:r>
            <a:endParaRPr lang="en-US" sz="2800" dirty="0"/>
          </a:p>
        </p:txBody>
      </p:sp>
      <p:sp>
        <p:nvSpPr>
          <p:cNvPr id="3" name="Text 1"/>
          <p:cNvSpPr/>
          <p:nvPr/>
        </p:nvSpPr>
        <p:spPr>
          <a:xfrm>
            <a:off x="660383" y="1002793"/>
            <a:ext cx="10870928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90000"/>
              </a:lnSpc>
              <a:buNone/>
            </a:pP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60383" y="2116931"/>
            <a:ext cx="3420382" cy="4080669"/>
          </a:xfrm>
          <a:prstGeom prst="roundRect">
            <a:avLst>
              <a:gd name="adj" fmla="val 7129"/>
            </a:avLst>
          </a:prstGeom>
          <a:solidFill>
            <a:srgbClr val="DDE4D6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9776" y="2421731"/>
            <a:ext cx="431789" cy="431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39776" y="3049429"/>
            <a:ext cx="2861596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Ротацизм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939776" y="3550087"/>
            <a:ext cx="2861596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Звук [Р] или [Р’] искажён, заменяется другим звуком или отсутствует.</a:t>
            </a:r>
            <a:endParaRPr lang="en-US" sz="1700" dirty="0"/>
          </a:p>
        </p:txBody>
      </p:sp>
      <p:sp>
        <p:nvSpPr>
          <p:cNvPr id="8" name="Shape 5"/>
          <p:cNvSpPr/>
          <p:nvPr/>
        </p:nvSpPr>
        <p:spPr>
          <a:xfrm>
            <a:off x="4385557" y="2116931"/>
            <a:ext cx="3420481" cy="4080669"/>
          </a:xfrm>
          <a:prstGeom prst="roundRect">
            <a:avLst>
              <a:gd name="adj" fmla="val 7129"/>
            </a:avLst>
          </a:prstGeom>
          <a:solidFill>
            <a:srgbClr val="EDE3D3"/>
          </a:solidFill>
          <a:ln/>
        </p:spPr>
      </p:sp>
      <p:pic>
        <p:nvPicPr>
          <p:cNvPr id="9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4950" y="2421731"/>
            <a:ext cx="431789" cy="431800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4664950" y="3049429"/>
            <a:ext cx="2861695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Ламбдацизм</a:t>
            </a:r>
            <a:endParaRPr lang="en-US" sz="2100" dirty="0"/>
          </a:p>
        </p:txBody>
      </p:sp>
      <p:sp>
        <p:nvSpPr>
          <p:cNvPr id="11" name="Text 7"/>
          <p:cNvSpPr/>
          <p:nvPr/>
        </p:nvSpPr>
        <p:spPr>
          <a:xfrm>
            <a:off x="4664950" y="3550087"/>
            <a:ext cx="2861695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Неправильное произношение звука [Л] или [Л’].</a:t>
            </a:r>
            <a:endParaRPr lang="en-US" sz="1700" dirty="0"/>
          </a:p>
        </p:txBody>
      </p:sp>
      <p:sp>
        <p:nvSpPr>
          <p:cNvPr id="12" name="Shape 8"/>
          <p:cNvSpPr/>
          <p:nvPr/>
        </p:nvSpPr>
        <p:spPr>
          <a:xfrm>
            <a:off x="8110831" y="2116931"/>
            <a:ext cx="3420382" cy="4080669"/>
          </a:xfrm>
          <a:prstGeom prst="roundRect">
            <a:avLst>
              <a:gd name="adj" fmla="val 7129"/>
            </a:avLst>
          </a:prstGeom>
          <a:solidFill>
            <a:srgbClr val="F1ECE1"/>
          </a:solidFill>
          <a:ln/>
        </p:spPr>
      </p:sp>
      <p:pic>
        <p:nvPicPr>
          <p:cNvPr id="13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390224" y="2421731"/>
            <a:ext cx="431789" cy="431800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8390224" y="3049429"/>
            <a:ext cx="2861596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1F2A2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Сигматизм</a:t>
            </a:r>
            <a:endParaRPr lang="en-US" sz="2100" dirty="0"/>
          </a:p>
        </p:txBody>
      </p:sp>
      <p:sp>
        <p:nvSpPr>
          <p:cNvPr id="15" name="Text 10"/>
          <p:cNvSpPr/>
          <p:nvPr/>
        </p:nvSpPr>
        <p:spPr>
          <a:xfrm>
            <a:off x="8390224" y="3550087"/>
            <a:ext cx="2861596" cy="12088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Трудности с произношением свистящих [С], [З], [Ц] и/или шипящих [Ш], [Ж], [Ч], [Щ].</a:t>
            </a:r>
            <a:endParaRPr lang="en-US" sz="170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091" y="6518358"/>
            <a:ext cx="1227909" cy="3396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269081"/>
            <a:ext cx="11480513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kern="100" spc="13" dirty="0">
                <a:solidFill>
                  <a:srgbClr val="8C5E0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ВОЗРАСТНЫЕ ОРИЕНТИРЫ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60383" y="596393"/>
            <a:ext cx="10870928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34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Звуки формируются постепенно, а правильная речь держится на трёх опорах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60383" y="3280767"/>
            <a:ext cx="10870928" cy="28575"/>
          </a:xfrm>
          <a:prstGeom prst="roundRect">
            <a:avLst>
              <a:gd name="adj" fmla="val 49999"/>
            </a:avLst>
          </a:prstGeom>
          <a:solidFill>
            <a:srgbClr val="D5CFC3"/>
          </a:solidFill>
          <a:ln/>
        </p:spPr>
      </p:sp>
      <p:sp>
        <p:nvSpPr>
          <p:cNvPr id="5" name="Shape 3"/>
          <p:cNvSpPr/>
          <p:nvPr/>
        </p:nvSpPr>
        <p:spPr>
          <a:xfrm>
            <a:off x="2367895" y="2633067"/>
            <a:ext cx="28574" cy="647700"/>
          </a:xfrm>
          <a:prstGeom prst="roundRect">
            <a:avLst>
              <a:gd name="adj" fmla="val 50000"/>
            </a:avLst>
          </a:prstGeom>
          <a:solidFill>
            <a:srgbClr val="D5CFC3"/>
          </a:solidFill>
          <a:ln/>
        </p:spPr>
      </p:sp>
      <p:sp>
        <p:nvSpPr>
          <p:cNvPr id="6" name="Shape 4"/>
          <p:cNvSpPr/>
          <p:nvPr/>
        </p:nvSpPr>
        <p:spPr>
          <a:xfrm>
            <a:off x="2139301" y="3037880"/>
            <a:ext cx="485763" cy="485775"/>
          </a:xfrm>
          <a:prstGeom prst="roundRect">
            <a:avLst>
              <a:gd name="adj" fmla="val 18667"/>
            </a:avLst>
          </a:prstGeom>
          <a:solidFill>
            <a:srgbClr val="EFE9DD"/>
          </a:solidFill>
          <a:ln/>
        </p:spPr>
      </p:sp>
      <p:sp>
        <p:nvSpPr>
          <p:cNvPr id="7" name="Text 5"/>
          <p:cNvSpPr/>
          <p:nvPr/>
        </p:nvSpPr>
        <p:spPr>
          <a:xfrm>
            <a:off x="2220262" y="3105894"/>
            <a:ext cx="323842" cy="3497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50" kern="100" spc="-25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1</a:t>
            </a:r>
            <a:endParaRPr lang="en-US" sz="2550" dirty="0"/>
          </a:p>
        </p:txBody>
      </p:sp>
      <p:sp>
        <p:nvSpPr>
          <p:cNvPr id="8" name="Text 6"/>
          <p:cNvSpPr/>
          <p:nvPr/>
        </p:nvSpPr>
        <p:spPr>
          <a:xfrm>
            <a:off x="876228" y="1688306"/>
            <a:ext cx="3011908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800" kern="100" spc="-18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0–2 года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876278" y="2114947"/>
            <a:ext cx="3011908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А, О, Э, П, Б, М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4224728" y="3280767"/>
            <a:ext cx="28574" cy="647700"/>
          </a:xfrm>
          <a:prstGeom prst="roundRect">
            <a:avLst>
              <a:gd name="adj" fmla="val 50000"/>
            </a:avLst>
          </a:prstGeom>
          <a:solidFill>
            <a:srgbClr val="D5CFC3"/>
          </a:solidFill>
          <a:ln/>
        </p:spPr>
      </p:sp>
      <p:sp>
        <p:nvSpPr>
          <p:cNvPr id="11" name="Shape 9"/>
          <p:cNvSpPr/>
          <p:nvPr/>
        </p:nvSpPr>
        <p:spPr>
          <a:xfrm>
            <a:off x="3996134" y="3037880"/>
            <a:ext cx="485763" cy="485775"/>
          </a:xfrm>
          <a:prstGeom prst="roundRect">
            <a:avLst>
              <a:gd name="adj" fmla="val 18667"/>
            </a:avLst>
          </a:prstGeom>
          <a:solidFill>
            <a:srgbClr val="EFE9DD"/>
          </a:solidFill>
          <a:ln/>
        </p:spPr>
      </p:sp>
      <p:sp>
        <p:nvSpPr>
          <p:cNvPr id="12" name="Text 10"/>
          <p:cNvSpPr/>
          <p:nvPr/>
        </p:nvSpPr>
        <p:spPr>
          <a:xfrm>
            <a:off x="4077094" y="3105894"/>
            <a:ext cx="323842" cy="3497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50" kern="100" spc="-25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</a:t>
            </a:r>
            <a:endParaRPr lang="en-US" sz="2550" dirty="0"/>
          </a:p>
        </p:txBody>
      </p:sp>
      <p:sp>
        <p:nvSpPr>
          <p:cNvPr id="13" name="Text 11"/>
          <p:cNvSpPr/>
          <p:nvPr/>
        </p:nvSpPr>
        <p:spPr>
          <a:xfrm>
            <a:off x="2733011" y="4144367"/>
            <a:ext cx="3012007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800" kern="100" spc="-18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2–3 года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2733011" y="4571008"/>
            <a:ext cx="3012007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И, Ы, У, Ф, В, Т, Д, Н, К, Г, Х, Й</a:t>
            </a:r>
            <a:endParaRPr lang="en-US" sz="1700" dirty="0"/>
          </a:p>
        </p:txBody>
      </p:sp>
      <p:sp>
        <p:nvSpPr>
          <p:cNvPr id="15" name="Shape 13"/>
          <p:cNvSpPr/>
          <p:nvPr/>
        </p:nvSpPr>
        <p:spPr>
          <a:xfrm>
            <a:off x="6081461" y="2633067"/>
            <a:ext cx="28574" cy="647700"/>
          </a:xfrm>
          <a:prstGeom prst="roundRect">
            <a:avLst>
              <a:gd name="adj" fmla="val 50000"/>
            </a:avLst>
          </a:prstGeom>
          <a:solidFill>
            <a:srgbClr val="D5CFC3"/>
          </a:solidFill>
          <a:ln/>
        </p:spPr>
      </p:sp>
      <p:sp>
        <p:nvSpPr>
          <p:cNvPr id="16" name="Shape 14"/>
          <p:cNvSpPr/>
          <p:nvPr/>
        </p:nvSpPr>
        <p:spPr>
          <a:xfrm>
            <a:off x="5852867" y="3037880"/>
            <a:ext cx="485763" cy="485775"/>
          </a:xfrm>
          <a:prstGeom prst="roundRect">
            <a:avLst>
              <a:gd name="adj" fmla="val 18667"/>
            </a:avLst>
          </a:prstGeom>
          <a:solidFill>
            <a:srgbClr val="EFE9DD"/>
          </a:solidFill>
          <a:ln/>
        </p:spPr>
      </p:sp>
      <p:sp>
        <p:nvSpPr>
          <p:cNvPr id="17" name="Text 15"/>
          <p:cNvSpPr/>
          <p:nvPr/>
        </p:nvSpPr>
        <p:spPr>
          <a:xfrm>
            <a:off x="5933827" y="3105894"/>
            <a:ext cx="323842" cy="3497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50" kern="100" spc="-25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</a:t>
            </a:r>
            <a:endParaRPr lang="en-US" sz="2550" dirty="0"/>
          </a:p>
        </p:txBody>
      </p:sp>
      <p:sp>
        <p:nvSpPr>
          <p:cNvPr id="18" name="Text 16"/>
          <p:cNvSpPr/>
          <p:nvPr/>
        </p:nvSpPr>
        <p:spPr>
          <a:xfrm>
            <a:off x="4589794" y="1688306"/>
            <a:ext cx="3011908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800" kern="100" spc="-18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3–4 года</a:t>
            </a:r>
            <a:endParaRPr lang="en-US" sz="1800" dirty="0"/>
          </a:p>
        </p:txBody>
      </p:sp>
      <p:sp>
        <p:nvSpPr>
          <p:cNvPr id="19" name="Text 17"/>
          <p:cNvSpPr/>
          <p:nvPr/>
        </p:nvSpPr>
        <p:spPr>
          <a:xfrm>
            <a:off x="4589844" y="2114947"/>
            <a:ext cx="3011908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С, З, Ц</a:t>
            </a:r>
            <a:endParaRPr lang="en-US" sz="1700" dirty="0"/>
          </a:p>
        </p:txBody>
      </p:sp>
      <p:sp>
        <p:nvSpPr>
          <p:cNvPr id="20" name="Shape 18"/>
          <p:cNvSpPr/>
          <p:nvPr/>
        </p:nvSpPr>
        <p:spPr>
          <a:xfrm>
            <a:off x="7938294" y="3280767"/>
            <a:ext cx="28574" cy="647700"/>
          </a:xfrm>
          <a:prstGeom prst="roundRect">
            <a:avLst>
              <a:gd name="adj" fmla="val 50000"/>
            </a:avLst>
          </a:prstGeom>
          <a:solidFill>
            <a:srgbClr val="D5CFC3"/>
          </a:solidFill>
          <a:ln/>
        </p:spPr>
      </p:sp>
      <p:sp>
        <p:nvSpPr>
          <p:cNvPr id="21" name="Shape 19"/>
          <p:cNvSpPr/>
          <p:nvPr/>
        </p:nvSpPr>
        <p:spPr>
          <a:xfrm>
            <a:off x="7709699" y="3037880"/>
            <a:ext cx="485763" cy="485775"/>
          </a:xfrm>
          <a:prstGeom prst="roundRect">
            <a:avLst>
              <a:gd name="adj" fmla="val 18667"/>
            </a:avLst>
          </a:prstGeom>
          <a:solidFill>
            <a:srgbClr val="EFE9DD"/>
          </a:solidFill>
          <a:ln/>
        </p:spPr>
      </p:sp>
      <p:sp>
        <p:nvSpPr>
          <p:cNvPr id="22" name="Text 20"/>
          <p:cNvSpPr/>
          <p:nvPr/>
        </p:nvSpPr>
        <p:spPr>
          <a:xfrm>
            <a:off x="7790660" y="3105894"/>
            <a:ext cx="323842" cy="3497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50" kern="100" spc="-25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</a:t>
            </a:r>
            <a:endParaRPr lang="en-US" sz="2550" dirty="0"/>
          </a:p>
        </p:txBody>
      </p:sp>
      <p:sp>
        <p:nvSpPr>
          <p:cNvPr id="23" name="Text 21"/>
          <p:cNvSpPr/>
          <p:nvPr/>
        </p:nvSpPr>
        <p:spPr>
          <a:xfrm>
            <a:off x="6446627" y="4144367"/>
            <a:ext cx="3011908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800" kern="100" spc="-18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4–5 лет</a:t>
            </a:r>
            <a:endParaRPr lang="en-US" sz="1800" dirty="0"/>
          </a:p>
        </p:txBody>
      </p:sp>
      <p:sp>
        <p:nvSpPr>
          <p:cNvPr id="24" name="Text 22"/>
          <p:cNvSpPr/>
          <p:nvPr/>
        </p:nvSpPr>
        <p:spPr>
          <a:xfrm>
            <a:off x="6446676" y="4571008"/>
            <a:ext cx="3011908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Ш, Ж, Ч, Щ</a:t>
            </a:r>
            <a:endParaRPr lang="en-US" sz="1700" dirty="0"/>
          </a:p>
        </p:txBody>
      </p:sp>
      <p:sp>
        <p:nvSpPr>
          <p:cNvPr id="25" name="Shape 23"/>
          <p:cNvSpPr/>
          <p:nvPr/>
        </p:nvSpPr>
        <p:spPr>
          <a:xfrm>
            <a:off x="9795126" y="2633067"/>
            <a:ext cx="28574" cy="647700"/>
          </a:xfrm>
          <a:prstGeom prst="roundRect">
            <a:avLst>
              <a:gd name="adj" fmla="val 50000"/>
            </a:avLst>
          </a:prstGeom>
          <a:solidFill>
            <a:srgbClr val="D5CFC3"/>
          </a:solidFill>
          <a:ln/>
        </p:spPr>
      </p:sp>
      <p:sp>
        <p:nvSpPr>
          <p:cNvPr id="26" name="Shape 24"/>
          <p:cNvSpPr/>
          <p:nvPr/>
        </p:nvSpPr>
        <p:spPr>
          <a:xfrm>
            <a:off x="9566532" y="3037880"/>
            <a:ext cx="485763" cy="485775"/>
          </a:xfrm>
          <a:prstGeom prst="roundRect">
            <a:avLst>
              <a:gd name="adj" fmla="val 18667"/>
            </a:avLst>
          </a:prstGeom>
          <a:solidFill>
            <a:srgbClr val="EFE9DD"/>
          </a:solidFill>
          <a:ln/>
        </p:spPr>
      </p:sp>
      <p:sp>
        <p:nvSpPr>
          <p:cNvPr id="27" name="Text 25"/>
          <p:cNvSpPr/>
          <p:nvPr/>
        </p:nvSpPr>
        <p:spPr>
          <a:xfrm>
            <a:off x="9647492" y="3105894"/>
            <a:ext cx="323842" cy="349746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2550" kern="100" spc="-25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</a:t>
            </a:r>
            <a:endParaRPr lang="en-US" sz="2550" dirty="0"/>
          </a:p>
        </p:txBody>
      </p:sp>
      <p:sp>
        <p:nvSpPr>
          <p:cNvPr id="28" name="Text 26"/>
          <p:cNvSpPr/>
          <p:nvPr/>
        </p:nvSpPr>
        <p:spPr>
          <a:xfrm>
            <a:off x="8303409" y="1688306"/>
            <a:ext cx="3012007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800" kern="100" spc="-18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5–6 лет</a:t>
            </a:r>
            <a:endParaRPr lang="en-US" sz="1800" dirty="0"/>
          </a:p>
        </p:txBody>
      </p:sp>
      <p:sp>
        <p:nvSpPr>
          <p:cNvPr id="29" name="Text 27"/>
          <p:cNvSpPr/>
          <p:nvPr/>
        </p:nvSpPr>
        <p:spPr>
          <a:xfrm>
            <a:off x="8303409" y="2114947"/>
            <a:ext cx="3012007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ctr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Л, Р</a:t>
            </a:r>
            <a:endParaRPr lang="en-US" sz="1700" dirty="0"/>
          </a:p>
        </p:txBody>
      </p:sp>
      <p:sp>
        <p:nvSpPr>
          <p:cNvPr id="30" name="Shape 28"/>
          <p:cNvSpPr/>
          <p:nvPr/>
        </p:nvSpPr>
        <p:spPr>
          <a:xfrm>
            <a:off x="660383" y="5076428"/>
            <a:ext cx="3521979" cy="1012726"/>
          </a:xfrm>
          <a:prstGeom prst="roundRect">
            <a:avLst>
              <a:gd name="adj" fmla="val 24077"/>
            </a:avLst>
          </a:prstGeom>
          <a:solidFill>
            <a:srgbClr val="DDE4D6"/>
          </a:solidFill>
          <a:ln/>
        </p:spPr>
      </p:sp>
      <p:sp>
        <p:nvSpPr>
          <p:cNvPr id="31" name="Text 29"/>
          <p:cNvSpPr/>
          <p:nvPr/>
        </p:nvSpPr>
        <p:spPr>
          <a:xfrm>
            <a:off x="863578" y="5245021"/>
            <a:ext cx="3115589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Артикуляция</a:t>
            </a:r>
            <a:endParaRPr lang="en-US" sz="1800" dirty="0"/>
          </a:p>
        </p:txBody>
      </p:sp>
      <p:sp>
        <p:nvSpPr>
          <p:cNvPr id="32" name="Text 30"/>
          <p:cNvSpPr/>
          <p:nvPr/>
        </p:nvSpPr>
        <p:spPr>
          <a:xfrm>
            <a:off x="863578" y="5697121"/>
            <a:ext cx="331878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Подвижность языка и губ</a:t>
            </a:r>
            <a:endParaRPr lang="en-US" sz="1400" dirty="0"/>
          </a:p>
        </p:txBody>
      </p:sp>
      <p:sp>
        <p:nvSpPr>
          <p:cNvPr id="33" name="Shape 31"/>
          <p:cNvSpPr/>
          <p:nvPr/>
        </p:nvSpPr>
        <p:spPr>
          <a:xfrm>
            <a:off x="4334759" y="5076428"/>
            <a:ext cx="3522078" cy="1012726"/>
          </a:xfrm>
          <a:prstGeom prst="roundRect">
            <a:avLst>
              <a:gd name="adj" fmla="val 24077"/>
            </a:avLst>
          </a:prstGeom>
          <a:solidFill>
            <a:srgbClr val="EDE3D3"/>
          </a:solidFill>
          <a:ln/>
        </p:spPr>
      </p:sp>
      <p:sp>
        <p:nvSpPr>
          <p:cNvPr id="34" name="Text 32"/>
          <p:cNvSpPr/>
          <p:nvPr/>
        </p:nvSpPr>
        <p:spPr>
          <a:xfrm>
            <a:off x="4537954" y="5245021"/>
            <a:ext cx="3115688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Речевое дыхание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4537954" y="5697121"/>
            <a:ext cx="3318883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Плавный направленный выдох</a:t>
            </a:r>
            <a:endParaRPr lang="en-US" sz="1400" dirty="0"/>
          </a:p>
        </p:txBody>
      </p:sp>
      <p:sp>
        <p:nvSpPr>
          <p:cNvPr id="36" name="Shape 34"/>
          <p:cNvSpPr/>
          <p:nvPr/>
        </p:nvSpPr>
        <p:spPr>
          <a:xfrm>
            <a:off x="8009233" y="5076428"/>
            <a:ext cx="3521979" cy="1012726"/>
          </a:xfrm>
          <a:prstGeom prst="roundRect">
            <a:avLst>
              <a:gd name="adj" fmla="val 24077"/>
            </a:avLst>
          </a:prstGeom>
          <a:solidFill>
            <a:srgbClr val="E8A93A"/>
          </a:solidFill>
          <a:ln/>
        </p:spPr>
      </p:sp>
      <p:sp>
        <p:nvSpPr>
          <p:cNvPr id="37" name="Text 35"/>
          <p:cNvSpPr/>
          <p:nvPr/>
        </p:nvSpPr>
        <p:spPr>
          <a:xfrm>
            <a:off x="8212428" y="5245021"/>
            <a:ext cx="3115589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Фонематический слух</a:t>
            </a:r>
            <a:endParaRPr lang="en-US" sz="1800" dirty="0"/>
          </a:p>
        </p:txBody>
      </p:sp>
      <p:sp>
        <p:nvSpPr>
          <p:cNvPr id="38" name="Text 36"/>
          <p:cNvSpPr/>
          <p:nvPr/>
        </p:nvSpPr>
        <p:spPr>
          <a:xfrm>
            <a:off x="8212428" y="5697121"/>
            <a:ext cx="331878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Умение слышать и различать звуки</a:t>
            </a:r>
            <a:endParaRPr lang="en-US" sz="1400" dirty="0"/>
          </a:p>
        </p:txBody>
      </p:sp>
      <p:sp>
        <p:nvSpPr>
          <p:cNvPr id="39" name="Text 37"/>
          <p:cNvSpPr/>
          <p:nvPr/>
        </p:nvSpPr>
        <p:spPr>
          <a:xfrm>
            <a:off x="660383" y="6307435"/>
            <a:ext cx="1148051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5B6468"/>
                </a:solidFill>
                <a:latin typeface="Commissioner Medium" pitchFamily="34" charset="0"/>
                <a:ea typeface="Commissioner Medium" pitchFamily="34" charset="-122"/>
                <a:cs typeface="Commissioner Medium" pitchFamily="34" charset="-120"/>
              </a:rPr>
              <a:t>Возрастные ориентиры помогают наблюдать динамику, но не заменяют индивидуальную консультацию.</a:t>
            </a:r>
            <a:endParaRPr lang="en-US" sz="1250" dirty="0"/>
          </a:p>
        </p:txBody>
      </p:sp>
      <p:pic>
        <p:nvPicPr>
          <p:cNvPr id="40" name="Рисунок 3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091" y="6518358"/>
            <a:ext cx="1227909" cy="339642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75481"/>
            <a:ext cx="6420979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kern="100" spc="13" dirty="0">
                <a:solidFill>
                  <a:srgbClr val="8C5E0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ИГРАЕМ С ВЫДОХОМ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60383" y="1002793"/>
            <a:ext cx="5811394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34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Речевой выдох можно развивать в игре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60383" y="2205831"/>
            <a:ext cx="377816" cy="377825"/>
          </a:xfrm>
          <a:prstGeom prst="ellipse">
            <a:avLst/>
          </a:prstGeom>
          <a:solidFill>
            <a:srgbClr val="E8A93A"/>
          </a:solidFill>
          <a:ln/>
        </p:spPr>
      </p:sp>
      <p:sp>
        <p:nvSpPr>
          <p:cNvPr id="5" name="Text 3"/>
          <p:cNvSpPr/>
          <p:nvPr/>
        </p:nvSpPr>
        <p:spPr>
          <a:xfrm>
            <a:off x="801271" y="2286794"/>
            <a:ext cx="705626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1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1254094" y="2302351"/>
            <a:ext cx="5217684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«Чей одуванчик раньше улетит?» и «Чей паровоз лучше гудит?»</a:t>
            </a:r>
            <a:endParaRPr lang="en-US" sz="1400" dirty="0"/>
          </a:p>
        </p:txBody>
      </p:sp>
      <p:sp>
        <p:nvSpPr>
          <p:cNvPr id="7" name="Shape 5"/>
          <p:cNvSpPr/>
          <p:nvPr/>
        </p:nvSpPr>
        <p:spPr>
          <a:xfrm>
            <a:off x="660383" y="2968625"/>
            <a:ext cx="377816" cy="377825"/>
          </a:xfrm>
          <a:prstGeom prst="ellipse">
            <a:avLst/>
          </a:prstGeom>
          <a:solidFill>
            <a:srgbClr val="E8A93A"/>
          </a:solidFill>
          <a:ln/>
        </p:spPr>
      </p:sp>
      <p:sp>
        <p:nvSpPr>
          <p:cNvPr id="8" name="Text 6"/>
          <p:cNvSpPr/>
          <p:nvPr/>
        </p:nvSpPr>
        <p:spPr>
          <a:xfrm>
            <a:off x="788372" y="3049588"/>
            <a:ext cx="731422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2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1254094" y="3065145"/>
            <a:ext cx="521768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«Забей мяч в ворота»: дуем через трубочку на ватный шарик.</a:t>
            </a:r>
            <a:endParaRPr lang="en-US" sz="1400" dirty="0"/>
          </a:p>
        </p:txBody>
      </p:sp>
      <p:sp>
        <p:nvSpPr>
          <p:cNvPr id="10" name="Shape 8"/>
          <p:cNvSpPr/>
          <p:nvPr/>
        </p:nvSpPr>
        <p:spPr>
          <a:xfrm>
            <a:off x="660383" y="3524250"/>
            <a:ext cx="377816" cy="377825"/>
          </a:xfrm>
          <a:prstGeom prst="ellipse">
            <a:avLst/>
          </a:prstGeom>
          <a:solidFill>
            <a:srgbClr val="E8A93A"/>
          </a:solidFill>
          <a:ln/>
        </p:spPr>
      </p:sp>
      <p:sp>
        <p:nvSpPr>
          <p:cNvPr id="11" name="Text 9"/>
          <p:cNvSpPr/>
          <p:nvPr/>
        </p:nvSpPr>
        <p:spPr>
          <a:xfrm>
            <a:off x="786785" y="3605213"/>
            <a:ext cx="734498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3</a:t>
            </a:r>
            <a:endParaRPr lang="en-US" sz="1700" dirty="0"/>
          </a:p>
        </p:txBody>
      </p:sp>
      <p:sp>
        <p:nvSpPr>
          <p:cNvPr id="12" name="Text 10"/>
          <p:cNvSpPr/>
          <p:nvPr/>
        </p:nvSpPr>
        <p:spPr>
          <a:xfrm>
            <a:off x="1254094" y="3620770"/>
            <a:ext cx="5217684" cy="497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«Проведи кораблик»: ведём бумажный кораблик по дорожке одним ровным выдохом.</a:t>
            </a:r>
            <a:endParaRPr lang="en-US" sz="1400" dirty="0"/>
          </a:p>
        </p:txBody>
      </p:sp>
      <p:sp>
        <p:nvSpPr>
          <p:cNvPr id="13" name="Shape 11"/>
          <p:cNvSpPr/>
          <p:nvPr/>
        </p:nvSpPr>
        <p:spPr>
          <a:xfrm>
            <a:off x="660383" y="4287044"/>
            <a:ext cx="377816" cy="377825"/>
          </a:xfrm>
          <a:prstGeom prst="ellipse">
            <a:avLst/>
          </a:prstGeom>
          <a:solidFill>
            <a:srgbClr val="E8A93A"/>
          </a:solidFill>
          <a:ln/>
        </p:spPr>
      </p:sp>
      <p:sp>
        <p:nvSpPr>
          <p:cNvPr id="14" name="Text 12"/>
          <p:cNvSpPr/>
          <p:nvPr/>
        </p:nvSpPr>
        <p:spPr>
          <a:xfrm>
            <a:off x="783511" y="4368006"/>
            <a:ext cx="741146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4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1254094" y="4383564"/>
            <a:ext cx="521768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Дуем на вату, перья, вертушки и лёгкие бумажные предметы.</a:t>
            </a:r>
            <a:endParaRPr lang="en-US" sz="1400" dirty="0"/>
          </a:p>
        </p:txBody>
      </p:sp>
      <p:sp>
        <p:nvSpPr>
          <p:cNvPr id="16" name="Shape 14"/>
          <p:cNvSpPr/>
          <p:nvPr/>
        </p:nvSpPr>
        <p:spPr>
          <a:xfrm>
            <a:off x="660383" y="4842669"/>
            <a:ext cx="377816" cy="377825"/>
          </a:xfrm>
          <a:prstGeom prst="ellipse">
            <a:avLst/>
          </a:prstGeom>
          <a:solidFill>
            <a:srgbClr val="E8A93A"/>
          </a:solidFill>
          <a:ln/>
        </p:spPr>
      </p:sp>
      <p:sp>
        <p:nvSpPr>
          <p:cNvPr id="17" name="Text 15"/>
          <p:cNvSpPr/>
          <p:nvPr/>
        </p:nvSpPr>
        <p:spPr>
          <a:xfrm>
            <a:off x="786587" y="4923631"/>
            <a:ext cx="734895" cy="21590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83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5</a:t>
            </a:r>
            <a:endParaRPr lang="en-US" sz="1700" dirty="0"/>
          </a:p>
        </p:txBody>
      </p:sp>
      <p:sp>
        <p:nvSpPr>
          <p:cNvPr id="18" name="Text 16"/>
          <p:cNvSpPr/>
          <p:nvPr/>
        </p:nvSpPr>
        <p:spPr>
          <a:xfrm>
            <a:off x="1254094" y="4939189"/>
            <a:ext cx="5217684" cy="24884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4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Пропеваем гласные со сменой высоты голоса.</a:t>
            </a:r>
            <a:endParaRPr lang="en-US" sz="1400" dirty="0"/>
          </a:p>
        </p:txBody>
      </p:sp>
      <p:sp>
        <p:nvSpPr>
          <p:cNvPr id="19" name="Text 17"/>
          <p:cNvSpPr/>
          <p:nvPr/>
        </p:nvSpPr>
        <p:spPr>
          <a:xfrm>
            <a:off x="660383" y="5527675"/>
            <a:ext cx="5811394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5B6468"/>
                </a:solidFill>
                <a:latin typeface="Commissioner Medium" pitchFamily="34" charset="0"/>
                <a:ea typeface="Commissioner Medium" pitchFamily="34" charset="-122"/>
                <a:cs typeface="Commissioner Medium" pitchFamily="34" charset="-120"/>
              </a:rPr>
              <a:t>Выдох — плавный и направленный, без напряжения плеч. Игры с направленным выдохом и дыхательной гимнастикой входят в распространённые логопедические подборки для домашних заданий .</a:t>
            </a:r>
            <a:endParaRPr lang="en-US" sz="1250" dirty="0"/>
          </a:p>
        </p:txBody>
      </p:sp>
      <p:pic>
        <p:nvPicPr>
          <p:cNvPr id="20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36855" y="0"/>
            <a:ext cx="4754840" cy="6874669"/>
          </a:xfrm>
          <a:prstGeom prst="rect">
            <a:avLst/>
          </a:prstGeom>
        </p:spPr>
      </p:pic>
      <p:sp>
        <p:nvSpPr>
          <p:cNvPr id="21" name="Shape 18"/>
          <p:cNvSpPr/>
          <p:nvPr/>
        </p:nvSpPr>
        <p:spPr>
          <a:xfrm>
            <a:off x="660383" y="2873375"/>
            <a:ext cx="5811394" cy="12700"/>
          </a:xfrm>
          <a:prstGeom prst="rect">
            <a:avLst/>
          </a:prstGeom>
          <a:solidFill>
            <a:srgbClr val="D6CDBD"/>
          </a:solidFill>
          <a:ln/>
        </p:spPr>
      </p:sp>
      <p:sp>
        <p:nvSpPr>
          <p:cNvPr id="22" name="Shape 19"/>
          <p:cNvSpPr/>
          <p:nvPr/>
        </p:nvSpPr>
        <p:spPr>
          <a:xfrm>
            <a:off x="660383" y="3429000"/>
            <a:ext cx="5811394" cy="12700"/>
          </a:xfrm>
          <a:prstGeom prst="rect">
            <a:avLst/>
          </a:prstGeom>
          <a:solidFill>
            <a:srgbClr val="D6CDBD"/>
          </a:solidFill>
          <a:ln/>
        </p:spPr>
      </p:sp>
      <p:sp>
        <p:nvSpPr>
          <p:cNvPr id="23" name="Shape 20"/>
          <p:cNvSpPr/>
          <p:nvPr/>
        </p:nvSpPr>
        <p:spPr>
          <a:xfrm>
            <a:off x="660383" y="4191794"/>
            <a:ext cx="5811394" cy="12700"/>
          </a:xfrm>
          <a:prstGeom prst="rect">
            <a:avLst/>
          </a:prstGeom>
          <a:solidFill>
            <a:srgbClr val="D6CDBD"/>
          </a:solidFill>
          <a:ln/>
        </p:spPr>
      </p:sp>
      <p:sp>
        <p:nvSpPr>
          <p:cNvPr id="24" name="Shape 21"/>
          <p:cNvSpPr/>
          <p:nvPr/>
        </p:nvSpPr>
        <p:spPr>
          <a:xfrm>
            <a:off x="660383" y="4747419"/>
            <a:ext cx="5811394" cy="12700"/>
          </a:xfrm>
          <a:prstGeom prst="rect">
            <a:avLst/>
          </a:prstGeom>
          <a:solidFill>
            <a:srgbClr val="D6CDBD"/>
          </a:solidFill>
          <a:ln/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75481"/>
            <a:ext cx="11480513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kern="100" spc="13" dirty="0">
                <a:solidFill>
                  <a:srgbClr val="8C5E0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ТОЧНОЕ ДВИЖЕНИЕ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60383" y="1002793"/>
            <a:ext cx="10870928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34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Артикуляционная гимнастика готовит органы речи к точному движению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60383" y="2116931"/>
            <a:ext cx="5283068" cy="3995142"/>
          </a:xfrm>
          <a:prstGeom prst="roundRect">
            <a:avLst>
              <a:gd name="adj" fmla="val 6103"/>
            </a:avLst>
          </a:prstGeom>
          <a:solidFill>
            <a:srgbClr val="DDE4D6"/>
          </a:solidFill>
          <a:ln/>
        </p:spPr>
      </p:sp>
      <p:pic>
        <p:nvPicPr>
          <p:cNvPr id="5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8978" y="2320131"/>
            <a:ext cx="539736" cy="5397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88978" y="3081179"/>
            <a:ext cx="4825879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Упражнения для губ</a:t>
            </a:r>
            <a:endParaRPr lang="en-US" sz="2100" dirty="0"/>
          </a:p>
        </p:txBody>
      </p:sp>
      <p:sp>
        <p:nvSpPr>
          <p:cNvPr id="7" name="Text 4"/>
          <p:cNvSpPr/>
          <p:nvPr/>
        </p:nvSpPr>
        <p:spPr>
          <a:xfrm>
            <a:off x="888978" y="3581837"/>
            <a:ext cx="5054474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Улыбка, трубочка, чередование поз.</a:t>
            </a:r>
            <a:endParaRPr lang="en-US" sz="1700" dirty="0"/>
          </a:p>
        </p:txBody>
      </p:sp>
      <p:pic>
        <p:nvPicPr>
          <p:cNvPr id="8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8978" y="4007247"/>
            <a:ext cx="215895" cy="215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88978" y="4511715"/>
            <a:ext cx="4825879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Как выполнять</a:t>
            </a:r>
            <a:endParaRPr lang="en-US" sz="2100" dirty="0"/>
          </a:p>
        </p:txBody>
      </p:sp>
      <p:sp>
        <p:nvSpPr>
          <p:cNvPr id="10" name="Text 6"/>
          <p:cNvSpPr/>
          <p:nvPr/>
        </p:nvSpPr>
        <p:spPr>
          <a:xfrm>
            <a:off x="888978" y="5012373"/>
            <a:ext cx="5054474" cy="30222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Медленно, перед зеркалом, 5–7 повторов.</a:t>
            </a:r>
            <a:endParaRPr lang="en-US" sz="1700" dirty="0"/>
          </a:p>
        </p:txBody>
      </p:sp>
      <p:sp>
        <p:nvSpPr>
          <p:cNvPr id="11" name="Shape 7"/>
          <p:cNvSpPr/>
          <p:nvPr/>
        </p:nvSpPr>
        <p:spPr>
          <a:xfrm>
            <a:off x="6248244" y="2116931"/>
            <a:ext cx="5283068" cy="3995142"/>
          </a:xfrm>
          <a:prstGeom prst="roundRect">
            <a:avLst>
              <a:gd name="adj" fmla="val 6103"/>
            </a:avLst>
          </a:prstGeom>
          <a:solidFill>
            <a:srgbClr val="EDE3D3"/>
          </a:solidFill>
          <a:ln/>
        </p:spPr>
      </p:sp>
      <p:pic>
        <p:nvPicPr>
          <p:cNvPr id="12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6838" y="2320131"/>
            <a:ext cx="539736" cy="539750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6476838" y="3081179"/>
            <a:ext cx="4825879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Упражнения для языка</a:t>
            </a:r>
            <a:endParaRPr lang="en-US" sz="2100" dirty="0"/>
          </a:p>
        </p:txBody>
      </p:sp>
      <p:sp>
        <p:nvSpPr>
          <p:cNvPr id="14" name="Text 9"/>
          <p:cNvSpPr/>
          <p:nvPr/>
        </p:nvSpPr>
        <p:spPr>
          <a:xfrm>
            <a:off x="6476838" y="3581837"/>
            <a:ext cx="4825879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fontScale="925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Широкий язык, </a:t>
            </a:r>
            <a:r>
              <a:rPr lang="en-US" sz="1700" dirty="0" smtClean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«</a:t>
            </a:r>
            <a:r>
              <a:rPr lang="ru-RU" sz="1700" dirty="0" smtClean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Л</a:t>
            </a:r>
            <a:r>
              <a:rPr lang="en-US" sz="1700" dirty="0" err="1" smtClean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опаточка</a:t>
            </a: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», подъём </a:t>
            </a:r>
            <a:r>
              <a:rPr lang="en-US" sz="1700" dirty="0" err="1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кончика</a:t>
            </a: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</a:t>
            </a:r>
            <a:r>
              <a:rPr lang="en-US" sz="1700" dirty="0" err="1" smtClean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языка</a:t>
            </a:r>
            <a:r>
              <a:rPr lang="ru-RU" sz="1700" smtClean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, «Маятник», «Чашечка», «Маляр», цоканье</a:t>
            </a:r>
            <a:r>
              <a:rPr lang="en-US" sz="1700" smtClean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.</a:t>
            </a:r>
            <a:endParaRPr lang="en-US" sz="1700" dirty="0"/>
          </a:p>
        </p:txBody>
      </p:sp>
      <p:pic>
        <p:nvPicPr>
          <p:cNvPr id="1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476838" y="4309467"/>
            <a:ext cx="215895" cy="215900"/>
          </a:xfrm>
          <a:prstGeom prst="rect">
            <a:avLst/>
          </a:prstGeom>
        </p:spPr>
      </p:pic>
      <p:sp>
        <p:nvSpPr>
          <p:cNvPr id="16" name="Text 10"/>
          <p:cNvSpPr/>
          <p:nvPr/>
        </p:nvSpPr>
        <p:spPr>
          <a:xfrm>
            <a:off x="6476838" y="4813935"/>
            <a:ext cx="4825879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Подбор комплекса</a:t>
            </a:r>
            <a:endParaRPr lang="en-US" sz="2100" dirty="0"/>
          </a:p>
        </p:txBody>
      </p:sp>
      <p:sp>
        <p:nvSpPr>
          <p:cNvPr id="17" name="Text 11"/>
          <p:cNvSpPr/>
          <p:nvPr/>
        </p:nvSpPr>
        <p:spPr>
          <a:xfrm>
            <a:off x="6476838" y="5314593"/>
            <a:ext cx="4825879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С учётом проблемного звука: [Р], [Л], свистящие или шипящие.</a:t>
            </a:r>
            <a:endParaRPr lang="en-US" sz="1700" dirty="0"/>
          </a:p>
        </p:txBody>
      </p:sp>
      <p:sp>
        <p:nvSpPr>
          <p:cNvPr id="18" name="Text 12"/>
          <p:cNvSpPr/>
          <p:nvPr/>
        </p:nvSpPr>
        <p:spPr>
          <a:xfrm>
            <a:off x="660383" y="6330355"/>
            <a:ext cx="1148051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5B6468"/>
                </a:solidFill>
                <a:latin typeface="Commissioner Medium" pitchFamily="34" charset="0"/>
                <a:ea typeface="Commissioner Medium" pitchFamily="34" charset="-122"/>
                <a:cs typeface="Commissioner Medium" pitchFamily="34" charset="-120"/>
              </a:rPr>
              <a:t>Важно качество движения, а не скорость и количество повторов.</a:t>
            </a:r>
            <a:endParaRPr lang="en-US" sz="1250" dirty="0"/>
          </a:p>
        </p:txBody>
      </p:sp>
      <p:pic>
        <p:nvPicPr>
          <p:cNvPr id="19" name="Рисунок 18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091" y="6518358"/>
            <a:ext cx="1227909" cy="33964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75481"/>
            <a:ext cx="11480513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kern="100" spc="13" dirty="0">
                <a:solidFill>
                  <a:srgbClr val="8C5E0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ФОНЕМАТИЧЕСКИЕ ПРОЦЕССЫ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60383" y="1002793"/>
            <a:ext cx="10870928" cy="93265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34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Фонематические процессы помогают слышать структуру слова</a:t>
            </a:r>
            <a:endParaRPr lang="en-US" sz="3400" dirty="0"/>
          </a:p>
        </p:txBody>
      </p:sp>
      <p:sp>
        <p:nvSpPr>
          <p:cNvPr id="4" name="Shape 2"/>
          <p:cNvSpPr/>
          <p:nvPr/>
        </p:nvSpPr>
        <p:spPr>
          <a:xfrm>
            <a:off x="660383" y="2116931"/>
            <a:ext cx="3420382" cy="2018506"/>
          </a:xfrm>
          <a:prstGeom prst="roundRect">
            <a:avLst>
              <a:gd name="adj" fmla="val 12080"/>
            </a:avLst>
          </a:prstGeom>
          <a:solidFill>
            <a:srgbClr val="DDE4D6"/>
          </a:solidFill>
          <a:ln/>
        </p:spPr>
      </p:sp>
      <p:sp>
        <p:nvSpPr>
          <p:cNvPr id="5" name="Text 3"/>
          <p:cNvSpPr/>
          <p:nvPr/>
        </p:nvSpPr>
        <p:spPr>
          <a:xfrm>
            <a:off x="888978" y="2310924"/>
            <a:ext cx="2963193" cy="29716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Фонематический слух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888978" y="2763976"/>
            <a:ext cx="2963193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Узнавать и различать звуки родного языка.</a:t>
            </a:r>
            <a:endParaRPr lang="en-US" sz="1700" dirty="0"/>
          </a:p>
        </p:txBody>
      </p:sp>
      <p:sp>
        <p:nvSpPr>
          <p:cNvPr id="7" name="Shape 5"/>
          <p:cNvSpPr/>
          <p:nvPr/>
        </p:nvSpPr>
        <p:spPr>
          <a:xfrm>
            <a:off x="4385557" y="2116931"/>
            <a:ext cx="3420481" cy="2018506"/>
          </a:xfrm>
          <a:prstGeom prst="roundRect">
            <a:avLst>
              <a:gd name="adj" fmla="val 12080"/>
            </a:avLst>
          </a:prstGeom>
          <a:solidFill>
            <a:srgbClr val="EDE3D3"/>
          </a:solidFill>
          <a:ln/>
        </p:spPr>
      </p:sp>
      <p:sp>
        <p:nvSpPr>
          <p:cNvPr id="8" name="Text 6"/>
          <p:cNvSpPr/>
          <p:nvPr/>
        </p:nvSpPr>
        <p:spPr>
          <a:xfrm>
            <a:off x="4614152" y="2310924"/>
            <a:ext cx="2963292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Фонематическое восприятие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614152" y="3061137"/>
            <a:ext cx="2963292" cy="90666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Отличать фонемы и определять звуковой состав слова.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8110831" y="2116931"/>
            <a:ext cx="3420382" cy="2018506"/>
          </a:xfrm>
          <a:prstGeom prst="roundRect">
            <a:avLst>
              <a:gd name="adj" fmla="val 12080"/>
            </a:avLst>
          </a:prstGeom>
          <a:solidFill>
            <a:srgbClr val="E8A93A"/>
          </a:solidFill>
          <a:ln/>
        </p:spPr>
      </p:sp>
      <p:sp>
        <p:nvSpPr>
          <p:cNvPr id="11" name="Text 9"/>
          <p:cNvSpPr/>
          <p:nvPr/>
        </p:nvSpPr>
        <p:spPr>
          <a:xfrm>
            <a:off x="8339425" y="2310924"/>
            <a:ext cx="2963193" cy="59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Фонематический анализ и синтез</a:t>
            </a:r>
            <a:endParaRPr lang="en-US" sz="1800" dirty="0"/>
          </a:p>
        </p:txBody>
      </p:sp>
      <p:sp>
        <p:nvSpPr>
          <p:cNvPr id="12" name="Text 10"/>
          <p:cNvSpPr/>
          <p:nvPr/>
        </p:nvSpPr>
        <p:spPr>
          <a:xfrm>
            <a:off x="8339425" y="3061137"/>
            <a:ext cx="2963193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Выделять отдельные звуки и соединять их в слово.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60383" y="4353719"/>
            <a:ext cx="1148051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5B6468"/>
                </a:solidFill>
                <a:latin typeface="Commissioner Medium" pitchFamily="34" charset="0"/>
                <a:ea typeface="Commissioner Medium" pitchFamily="34" charset="-122"/>
                <a:cs typeface="Commissioner Medium" pitchFamily="34" charset="-120"/>
              </a:rPr>
              <a:t>При трудностях фонематических процессов физический слух и интеллект могут быть сохранны.</a:t>
            </a:r>
            <a:endParaRPr lang="en-US" sz="1250" dirty="0"/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091" y="6518358"/>
            <a:ext cx="1227909" cy="339642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704343"/>
            <a:ext cx="10870928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34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Игры на слух: от одного звука к целому слову</a:t>
            </a:r>
            <a:endParaRPr lang="en-US" sz="3400" dirty="0"/>
          </a:p>
        </p:txBody>
      </p:sp>
      <p:sp>
        <p:nvSpPr>
          <p:cNvPr id="3" name="Shape 1"/>
          <p:cNvSpPr/>
          <p:nvPr/>
        </p:nvSpPr>
        <p:spPr>
          <a:xfrm>
            <a:off x="660383" y="1352153"/>
            <a:ext cx="5283068" cy="4202708"/>
          </a:xfrm>
          <a:prstGeom prst="roundRect">
            <a:avLst>
              <a:gd name="adj" fmla="val 5802"/>
            </a:avLst>
          </a:prstGeom>
          <a:solidFill>
            <a:srgbClr val="F1ECE1"/>
          </a:solidFill>
          <a:ln/>
        </p:spPr>
      </p:sp>
      <p:sp>
        <p:nvSpPr>
          <p:cNvPr id="4" name="Text 2"/>
          <p:cNvSpPr/>
          <p:nvPr/>
        </p:nvSpPr>
        <p:spPr>
          <a:xfrm>
            <a:off x="914377" y="1598851"/>
            <a:ext cx="4775081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1F2A2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«Поймай звук»</a:t>
            </a:r>
            <a:endParaRPr lang="en-US" sz="2100" dirty="0"/>
          </a:p>
        </p:txBody>
      </p:sp>
      <p:sp>
        <p:nvSpPr>
          <p:cNvPr id="5" name="Text 3"/>
          <p:cNvSpPr/>
          <p:nvPr/>
        </p:nvSpPr>
        <p:spPr>
          <a:xfrm>
            <a:off x="914377" y="2099509"/>
            <a:ext cx="4775081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Хлопнуть или топнуть, услышав заданный звук.</a:t>
            </a:r>
            <a:endParaRPr lang="en-US" sz="1700" dirty="0"/>
          </a:p>
        </p:txBody>
      </p:sp>
      <p:sp>
        <p:nvSpPr>
          <p:cNvPr id="6" name="Text 4"/>
          <p:cNvSpPr/>
          <p:nvPr/>
        </p:nvSpPr>
        <p:spPr>
          <a:xfrm>
            <a:off x="914377" y="2915087"/>
            <a:ext cx="4775081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1F2A2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«Звуковой светофор»</a:t>
            </a:r>
            <a:endParaRPr lang="en-US" sz="2100" dirty="0"/>
          </a:p>
        </p:txBody>
      </p:sp>
      <p:sp>
        <p:nvSpPr>
          <p:cNvPr id="7" name="Text 5"/>
          <p:cNvSpPr/>
          <p:nvPr/>
        </p:nvSpPr>
        <p:spPr>
          <a:xfrm>
            <a:off x="914377" y="3415744"/>
            <a:ext cx="4775081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Поднять зелёную карточку на [С], красную — на [Ш].</a:t>
            </a:r>
            <a:endParaRPr lang="en-US" sz="1700" dirty="0"/>
          </a:p>
        </p:txBody>
      </p:sp>
      <p:sp>
        <p:nvSpPr>
          <p:cNvPr id="8" name="Text 6"/>
          <p:cNvSpPr/>
          <p:nvPr/>
        </p:nvSpPr>
        <p:spPr>
          <a:xfrm>
            <a:off x="914377" y="4231323"/>
            <a:ext cx="4775081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1F2A2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«Где живёт звук?»</a:t>
            </a:r>
            <a:endParaRPr lang="en-US" sz="2100" dirty="0"/>
          </a:p>
        </p:txBody>
      </p:sp>
      <p:sp>
        <p:nvSpPr>
          <p:cNvPr id="9" name="Text 7"/>
          <p:cNvSpPr/>
          <p:nvPr/>
        </p:nvSpPr>
        <p:spPr>
          <a:xfrm>
            <a:off x="914377" y="4731980"/>
            <a:ext cx="4775081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Определить, где звук находится в слове: в начале, середине или конце.</a:t>
            </a:r>
            <a:endParaRPr lang="en-US" sz="1700" dirty="0"/>
          </a:p>
        </p:txBody>
      </p:sp>
      <p:sp>
        <p:nvSpPr>
          <p:cNvPr id="10" name="Shape 8"/>
          <p:cNvSpPr/>
          <p:nvPr/>
        </p:nvSpPr>
        <p:spPr>
          <a:xfrm>
            <a:off x="6248244" y="1352153"/>
            <a:ext cx="5283068" cy="4202708"/>
          </a:xfrm>
          <a:prstGeom prst="roundRect">
            <a:avLst>
              <a:gd name="adj" fmla="val 5802"/>
            </a:avLst>
          </a:prstGeom>
          <a:solidFill>
            <a:srgbClr val="DDE4D6"/>
          </a:solidFill>
          <a:ln/>
        </p:spPr>
      </p:sp>
      <p:sp>
        <p:nvSpPr>
          <p:cNvPr id="11" name="Text 9"/>
          <p:cNvSpPr/>
          <p:nvPr/>
        </p:nvSpPr>
        <p:spPr>
          <a:xfrm>
            <a:off x="6502237" y="1598851"/>
            <a:ext cx="4775081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«Цепочка слов»</a:t>
            </a:r>
            <a:endParaRPr lang="en-US" sz="2100" dirty="0"/>
          </a:p>
        </p:txBody>
      </p:sp>
      <p:sp>
        <p:nvSpPr>
          <p:cNvPr id="12" name="Text 10"/>
          <p:cNvSpPr/>
          <p:nvPr/>
        </p:nvSpPr>
        <p:spPr>
          <a:xfrm>
            <a:off x="6502237" y="2099509"/>
            <a:ext cx="4775081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Новое слово начинается с последнего звука предыдущего.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6502237" y="2915087"/>
            <a:ext cx="4775081" cy="346670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2100" dirty="0">
                <a:solidFill>
                  <a:srgbClr val="000000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«Собери словечко»</a:t>
            </a:r>
            <a:endParaRPr lang="en-US" sz="2100" dirty="0"/>
          </a:p>
        </p:txBody>
      </p:sp>
      <p:sp>
        <p:nvSpPr>
          <p:cNvPr id="14" name="Text 12"/>
          <p:cNvSpPr/>
          <p:nvPr/>
        </p:nvSpPr>
        <p:spPr>
          <a:xfrm>
            <a:off x="6502237" y="3415744"/>
            <a:ext cx="4775081" cy="6044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 lnSpcReduction="10000"/>
          </a:bodyPr>
          <a:lstStyle/>
          <a:p>
            <a:pPr marL="0" indent="0" algn="l">
              <a:lnSpc>
                <a:spcPct val="117000"/>
              </a:lnSpc>
              <a:buNone/>
            </a:pPr>
            <a:r>
              <a:rPr lang="en-US" sz="1700" dirty="0">
                <a:solidFill>
                  <a:srgbClr val="000000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Взрослый произносит слово по звукам, ребёнок называет целое слово.</a:t>
            </a:r>
            <a:endParaRPr lang="en-US" sz="1700" dirty="0"/>
          </a:p>
        </p:txBody>
      </p:sp>
      <p:sp>
        <p:nvSpPr>
          <p:cNvPr id="15" name="Text 13"/>
          <p:cNvSpPr/>
          <p:nvPr/>
        </p:nvSpPr>
        <p:spPr>
          <a:xfrm>
            <a:off x="660383" y="5773142"/>
            <a:ext cx="11480513" cy="28892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5B6468"/>
                </a:solidFill>
                <a:latin typeface="Commissioner Medium" pitchFamily="34" charset="0"/>
                <a:ea typeface="Commissioner Medium" pitchFamily="34" charset="-122"/>
                <a:cs typeface="Commissioner Medium" pitchFamily="34" charset="-120"/>
              </a:rPr>
              <a:t>Такие задания соответствуют направлениям работы с фонематическим слухом, дифференциацией звуков и звуко-буквенным анализом .</a:t>
            </a:r>
            <a:endParaRPr lang="en-US" sz="1250" dirty="0"/>
          </a:p>
        </p:txBody>
      </p:sp>
      <p:pic>
        <p:nvPicPr>
          <p:cNvPr id="16" name="Рисунок 1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64091" y="6518358"/>
            <a:ext cx="1227909" cy="339642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0383" y="675481"/>
            <a:ext cx="7010225" cy="20637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104000"/>
              </a:lnSpc>
              <a:buNone/>
            </a:pPr>
            <a:r>
              <a:rPr lang="en-US" sz="1300" kern="100" spc="13" dirty="0">
                <a:solidFill>
                  <a:srgbClr val="8C5E0E"/>
                </a:solidFill>
                <a:latin typeface="Commissioner SemiBold" pitchFamily="34" charset="0"/>
                <a:ea typeface="Commissioner SemiBold" pitchFamily="34" charset="-122"/>
                <a:cs typeface="Commissioner SemiBold" pitchFamily="34" charset="-120"/>
              </a:rPr>
              <a:t>ДОМАШНЯЯ РЕЧЕВАЯ МИНУТКА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660383" y="1002793"/>
            <a:ext cx="6400640" cy="46632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3400" kern="100" spc="-34" dirty="0">
                <a:solidFill>
                  <a:srgbClr val="1F2A2E"/>
                </a:solidFill>
                <a:latin typeface="Noto Sans" pitchFamily="34" charset="0"/>
                <a:ea typeface="Noto Sans" pitchFamily="34" charset="-122"/>
                <a:cs typeface="Noto Sans" pitchFamily="34" charset="-120"/>
              </a:rPr>
              <a:t>5–10 минут в день</a:t>
            </a:r>
            <a:endParaRPr lang="en-US" sz="3400" dirty="0"/>
          </a:p>
        </p:txBody>
      </p:sp>
      <p:sp>
        <p:nvSpPr>
          <p:cNvPr id="4" name="Text 2"/>
          <p:cNvSpPr/>
          <p:nvPr/>
        </p:nvSpPr>
        <p:spPr>
          <a:xfrm>
            <a:off x="660383" y="1650603"/>
            <a:ext cx="6400640" cy="355302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5440" indent="-345440" algn="l">
              <a:lnSpc>
                <a:spcPct val="117000"/>
              </a:lnSpc>
              <a:buSzPct val="100000"/>
              <a:buChar char="•"/>
            </a:pPr>
            <a:r>
              <a:rPr lang="en-US" sz="1700" b="1" dirty="0">
                <a:solidFill>
                  <a:srgbClr val="1F2A2E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Артикуляция:</a:t>
            </a: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2–3 упражнения перед зеркалом, медленно и точно.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Char char="•"/>
            </a:pPr>
            <a:r>
              <a:rPr lang="en-US" sz="1700" b="1" dirty="0">
                <a:solidFill>
                  <a:srgbClr val="1F2A2E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Дыхание:</a:t>
            </a: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одна короткая игра на плавный направленный выдох.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Char char="•"/>
            </a:pPr>
            <a:r>
              <a:rPr lang="en-US" sz="1700" b="1" dirty="0">
                <a:solidFill>
                  <a:srgbClr val="1F2A2E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Слух:</a:t>
            </a: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«Поймай звук», «Звуковой светофор», «Где живёт звук?».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Char char="•"/>
            </a:pPr>
            <a:r>
              <a:rPr lang="en-US" sz="1700" b="1" dirty="0">
                <a:solidFill>
                  <a:srgbClr val="1F2A2E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Слово и речь:</a:t>
            </a: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«Звук потерялся», «Один — много», «Доскажи словечко», составление короткого рассказа по картинке.</a:t>
            </a:r>
            <a:endParaRPr lang="en-US" sz="1700" dirty="0"/>
          </a:p>
          <a:p>
            <a:pPr marL="345440" indent="-345440" algn="l">
              <a:lnSpc>
                <a:spcPct val="117000"/>
              </a:lnSpc>
              <a:buSzPct val="100000"/>
              <a:buChar char="•"/>
            </a:pPr>
            <a:r>
              <a:rPr lang="en-US" sz="1700" b="1" dirty="0">
                <a:solidFill>
                  <a:srgbClr val="1F2A2E"/>
                </a:solidFill>
                <a:latin typeface="Commissioner Bold" pitchFamily="34" charset="0"/>
                <a:ea typeface="Commissioner Bold" pitchFamily="34" charset="-122"/>
                <a:cs typeface="Commissioner Bold" pitchFamily="34" charset="-120"/>
              </a:rPr>
              <a:t>Моторика:</a:t>
            </a:r>
            <a:r>
              <a:rPr lang="en-US" sz="1700" dirty="0">
                <a:solidFill>
                  <a:srgbClr val="1F2A2E"/>
                </a:solidFill>
                <a:latin typeface="Commissioner" pitchFamily="34" charset="0"/>
                <a:ea typeface="Commissioner" pitchFamily="34" charset="-122"/>
                <a:cs typeface="Commissioner" pitchFamily="34" charset="-120"/>
              </a:rPr>
              <a:t> выложить букву или слог из палочек, шнурка или мозаики, проговаривая звук.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660383" y="5421908"/>
            <a:ext cx="6400640" cy="70167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0" indent="0" algn="l">
              <a:lnSpc>
                <a:spcPct val="108000"/>
              </a:lnSpc>
              <a:buNone/>
            </a:pPr>
            <a:r>
              <a:rPr lang="en-US" sz="1250" kern="100" spc="12" dirty="0">
                <a:solidFill>
                  <a:srgbClr val="5B6468"/>
                </a:solidFill>
                <a:latin typeface="Commissioner Medium" pitchFamily="34" charset="0"/>
                <a:ea typeface="Commissioner Medium" pitchFamily="34" charset="-122"/>
                <a:cs typeface="Commissioner Medium" pitchFamily="34" charset="-120"/>
              </a:rPr>
              <a:t>Не исправляйте ребёнка на каждом слове. Лучше выберите одну цель на игру и поддерживайте интерес. </a:t>
            </a:r>
            <a:endParaRPr lang="en-US" sz="1250" dirty="0"/>
          </a:p>
        </p:txBody>
      </p:sp>
      <p:pic>
        <p:nvPicPr>
          <p:cNvPr id="6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721407" y="0"/>
            <a:ext cx="4470288" cy="68580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</TotalTime>
  <Words>635</Words>
  <Application>Microsoft Office PowerPoint</Application>
  <PresentationFormat>Широкоэкранный</PresentationFormat>
  <Paragraphs>101</Paragraphs>
  <Slides>8</Slides>
  <Notes>8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8</vt:i4>
      </vt:variant>
    </vt:vector>
  </HeadingPairs>
  <TitlesOfParts>
    <vt:vector size="16" baseType="lpstr">
      <vt:lpstr>Commissioner</vt:lpstr>
      <vt:lpstr>Arial</vt:lpstr>
      <vt:lpstr>Noto Sans</vt:lpstr>
      <vt:lpstr>Commissioner Medium</vt:lpstr>
      <vt:lpstr>Calibri</vt:lpstr>
      <vt:lpstr>Commissioner Bold</vt:lpstr>
      <vt:lpstr>Commissioner SemiBold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subject/>
  <dc:creator/>
  <cp:lastModifiedBy>Пользователь</cp:lastModifiedBy>
  <cp:revision>4</cp:revision>
  <dcterms:created xsi:type="dcterms:W3CDTF">2026-10-21T10:01:29Z</dcterms:created>
  <dcterms:modified xsi:type="dcterms:W3CDTF">2026-10-21T10:17:46Z</dcterms:modified>
</cp:coreProperties>
</file>