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7" r:id="rId3"/>
    <p:sldId id="260" r:id="rId4"/>
    <p:sldId id="261" r:id="rId5"/>
    <p:sldId id="279" r:id="rId6"/>
    <p:sldId id="289" r:id="rId7"/>
    <p:sldId id="285" r:id="rId8"/>
    <p:sldId id="280" r:id="rId9"/>
    <p:sldId id="281" r:id="rId10"/>
    <p:sldId id="284" r:id="rId11"/>
    <p:sldId id="283" r:id="rId12"/>
    <p:sldId id="282" r:id="rId13"/>
    <p:sldId id="287" r:id="rId14"/>
    <p:sldId id="276" r:id="rId15"/>
    <p:sldId id="288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296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gif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14.jpe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gif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Презентация к уроку по теме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mtClean="0">
                <a:solidFill>
                  <a:srgbClr val="C00000"/>
                </a:solidFill>
              </a:rPr>
              <a:t>«Роль бактерий </a:t>
            </a:r>
            <a:r>
              <a:rPr lang="ru-RU" dirty="0" smtClean="0">
                <a:solidFill>
                  <a:srgbClr val="C00000"/>
                </a:solidFill>
              </a:rPr>
              <a:t>в природе и жизни человека»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365104"/>
            <a:ext cx="7128792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Плотникова Елена Петровна,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биологии МОБУ «Гимназия №3» </a:t>
            </a:r>
            <a:r>
              <a:rPr lang="ru-RU" dirty="0" err="1" smtClean="0"/>
              <a:t>г.Кудымкара</a:t>
            </a:r>
            <a:endParaRPr lang="ru-RU" dirty="0" smtClean="0"/>
          </a:p>
          <a:p>
            <a:r>
              <a:rPr lang="ru-RU" dirty="0" smtClean="0"/>
              <a:t>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033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Туберкулезная палочка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2" name="Picture 8" descr="https://www.pasteur.fr/sites/default/files/styles/media-wide/public/rubrique_linstitut_pasteur/notre_histoire/les_grandes_decouvertes/institutpasteur_50058_tuberculosis.jpg?itok=Wfhuy5W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233"/>
          <a:stretch/>
        </p:blipFill>
        <p:spPr bwMode="auto">
          <a:xfrm>
            <a:off x="827584" y="1628800"/>
            <a:ext cx="3600400" cy="44951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oum.ru/upload/iblock/e35/lay7b14bq2nbdo59qzu4kuquwzxlux3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8" r="31939"/>
          <a:stretch/>
        </p:blipFill>
        <p:spPr bwMode="auto">
          <a:xfrm>
            <a:off x="4892500" y="1662234"/>
            <a:ext cx="3384376" cy="44282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21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Молочнокислые бактерии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https://www.henw.org/files/media/image/CAS_Keppel_Figuur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62"/>
          <a:stretch/>
        </p:blipFill>
        <p:spPr bwMode="auto">
          <a:xfrm>
            <a:off x="901141" y="1651309"/>
            <a:ext cx="3456384" cy="45368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F:\урок значение бактерий\Новая папка\milk.gif"/>
          <p:cNvPicPr/>
          <p:nvPr/>
        </p:nvPicPr>
        <p:blipFill rotWithShape="1">
          <a:blip r:embed="rId3"/>
          <a:srcRect r="24343"/>
          <a:stretch/>
        </p:blipFill>
        <p:spPr bwMode="auto">
          <a:xfrm>
            <a:off x="4932040" y="1700874"/>
            <a:ext cx="3456384" cy="43703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527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news-ru.gismeteo.st/2022/09/shutterstock_17718648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896"/>
          <a:stretch/>
        </p:blipFill>
        <p:spPr bwMode="auto">
          <a:xfrm>
            <a:off x="3888552" y="473442"/>
            <a:ext cx="1611567" cy="20108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10.userapi.com/impg/3QuPJuX7TXqCci-v6sxQJlnc424hURyfp5ukjw/3d8rRE0M3bU.jpg?size=960x720&amp;quality=95&amp;sign=7689ff00bfb5a6bbd801afffada71c1b&amp;c_uniq_tag=1SnAw75jQMahSvJJodfuwvN9oghm9zQgf0upDzbRtD0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2" t="2721" r="7482" b="38728"/>
          <a:stretch/>
        </p:blipFill>
        <p:spPr bwMode="auto">
          <a:xfrm>
            <a:off x="1979712" y="459334"/>
            <a:ext cx="1644478" cy="2043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81"/>
          <a:stretch/>
        </p:blipFill>
        <p:spPr bwMode="auto">
          <a:xfrm>
            <a:off x="105920" y="450182"/>
            <a:ext cx="1610626" cy="20620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 descr="https://www.pasteur.fr/sites/default/files/styles/media-wide/public/rubrique_linstitut_pasteur/notre_histoire/les_grandes_decouvertes/institutpasteur_50058_tuberculosis.jpg?itok=Wfhuy5W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233"/>
          <a:stretch/>
        </p:blipFill>
        <p:spPr bwMode="auto">
          <a:xfrm>
            <a:off x="5674039" y="462963"/>
            <a:ext cx="1627383" cy="20317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1" descr="Apple-rotte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0" t="3673" r="10186" b="-9319"/>
          <a:stretch/>
        </p:blipFill>
        <p:spPr bwMode="auto">
          <a:xfrm>
            <a:off x="105920" y="3429639"/>
            <a:ext cx="1619197" cy="20402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73435"/>
            <a:ext cx="1647538" cy="19964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4" name="Picture 2" descr="https://thayka.ru/wp-content/uploads/f/9/7/f9796ec57c03bc8408bd32e7bb3ea577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3" t="-226" r="43009" b="1"/>
          <a:stretch/>
        </p:blipFill>
        <p:spPr bwMode="auto">
          <a:xfrm>
            <a:off x="3925983" y="3455403"/>
            <a:ext cx="1536704" cy="19759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oum.ru/upload/iblock/e35/lay7b14bq2nbdo59qzu4kuquwzxlux3c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8" r="31939"/>
          <a:stretch/>
        </p:blipFill>
        <p:spPr bwMode="auto">
          <a:xfrm>
            <a:off x="5734032" y="3439199"/>
            <a:ext cx="1507396" cy="19723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henw.org/files/media/image/CAS_Keppel_Figuur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62"/>
          <a:stretch/>
        </p:blipFill>
        <p:spPr bwMode="auto">
          <a:xfrm>
            <a:off x="7560356" y="473441"/>
            <a:ext cx="1520582" cy="19959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F:\урок значение бактерий\Новая папка\milk.gif"/>
          <p:cNvPicPr/>
          <p:nvPr/>
        </p:nvPicPr>
        <p:blipFill rotWithShape="1">
          <a:blip r:embed="rId11"/>
          <a:srcRect r="24343"/>
          <a:stretch/>
        </p:blipFill>
        <p:spPr bwMode="auto">
          <a:xfrm>
            <a:off x="7496763" y="3429639"/>
            <a:ext cx="1584175" cy="19640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2300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" y="260648"/>
            <a:ext cx="9142838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8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33" y="322562"/>
            <a:ext cx="9189959" cy="622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233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Критерии оценивания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611933"/>
              </p:ext>
            </p:extLst>
          </p:nvPr>
        </p:nvGraphicFramePr>
        <p:xfrm>
          <a:off x="467544" y="1124744"/>
          <a:ext cx="8424937" cy="43248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55633"/>
                <a:gridCol w="2156735"/>
                <a:gridCol w="5112569"/>
              </a:tblGrid>
              <a:tr h="5959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Номер задания</a:t>
                      </a:r>
                      <a:endParaRPr lang="ru-RU" sz="18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Баллы</a:t>
                      </a:r>
                      <a:endParaRPr lang="ru-RU" sz="18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Содержание критерия</a:t>
                      </a:r>
                      <a:endParaRPr lang="ru-RU" sz="180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994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8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8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Даны правильно </a:t>
                      </a:r>
                      <a:r>
                        <a:rPr lang="ru-RU" sz="1800" b="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три</a:t>
                      </a:r>
                      <a:r>
                        <a:rPr lang="ru-RU" sz="1800" b="0" baseline="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 элемента</a:t>
                      </a:r>
                      <a:r>
                        <a:rPr lang="ru-RU" sz="1800" b="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ru-RU" sz="1800" b="0" dirty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ответа.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9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Даны любые два</a:t>
                      </a:r>
                      <a:r>
                        <a:rPr lang="ru-RU" sz="1800" b="0" baseline="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 элемента</a:t>
                      </a:r>
                      <a:r>
                        <a:rPr lang="ru-RU" sz="1800" b="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 ответа.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0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Дан любой один</a:t>
                      </a:r>
                      <a:r>
                        <a:rPr lang="ru-RU" sz="1800" b="0" baseline="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 элемент</a:t>
                      </a:r>
                      <a:r>
                        <a:rPr lang="ru-RU" sz="1800" b="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 ответа.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0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8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Правильный ответ </a:t>
                      </a:r>
                      <a:r>
                        <a:rPr lang="ru-RU" sz="1800" b="0" baseline="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ru-RU" sz="1800" b="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отсутствует</a:t>
                      </a:r>
                      <a:r>
                        <a:rPr lang="ru-RU" sz="1800" b="0" dirty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.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799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1</a:t>
                      </a:r>
                      <a:endParaRPr lang="ru-RU" sz="18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Дан правильный ответ.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4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0</a:t>
                      </a:r>
                      <a:endParaRPr lang="ru-RU" sz="18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Правильный ответ </a:t>
                      </a:r>
                      <a:r>
                        <a:rPr lang="ru-RU" sz="1800" b="0" baseline="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ru-RU" sz="1800" b="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отсутствует.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684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8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Даны правильно два</a:t>
                      </a:r>
                      <a:r>
                        <a:rPr lang="ru-RU" sz="1800" b="0" baseline="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 элемента</a:t>
                      </a:r>
                      <a:r>
                        <a:rPr lang="ru-RU" sz="1800" b="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 ответа.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7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Дан любой один</a:t>
                      </a:r>
                      <a:r>
                        <a:rPr lang="ru-RU" sz="1800" b="0" baseline="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 элемент</a:t>
                      </a:r>
                      <a:r>
                        <a:rPr lang="ru-RU" sz="1800" b="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 ответа.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27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0</a:t>
                      </a:r>
                      <a:endParaRPr lang="ru-RU" sz="180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Правильный ответ </a:t>
                      </a:r>
                      <a:r>
                        <a:rPr lang="ru-RU" sz="1800" b="0" baseline="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 </a:t>
                      </a:r>
                      <a:r>
                        <a:rPr lang="ru-RU" sz="1800" b="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</a:rPr>
                        <a:t>отсутствует.</a:t>
                      </a: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</a:t>
                      </a:r>
                      <a:endParaRPr lang="ru-RU" sz="18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n>
                            <a:solidFill>
                              <a:srgbClr val="002060"/>
                            </a:solidFill>
                          </a:ln>
                          <a:effectLst/>
                          <a:latin typeface="Calibri"/>
                          <a:ea typeface="Calibri"/>
                          <a:cs typeface="Times New Roman"/>
                        </a:rPr>
                        <a:t>Максимальный балл - 6</a:t>
                      </a:r>
                      <a:endParaRPr lang="ru-RU" sz="180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ln>
                          <a:solidFill>
                            <a:srgbClr val="002060"/>
                          </a:solidFill>
                        </a:ln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320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Что </a:t>
            </a:r>
            <a:r>
              <a:rPr lang="ru-RU" sz="4000" b="1" dirty="0">
                <a:solidFill>
                  <a:srgbClr val="002060"/>
                </a:solidFill>
              </a:rPr>
              <a:t>узнали на уроке? 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Чему </a:t>
            </a:r>
            <a:r>
              <a:rPr lang="ru-RU" sz="4000" b="1" dirty="0">
                <a:solidFill>
                  <a:srgbClr val="002060"/>
                </a:solidFill>
              </a:rPr>
              <a:t>научились на уроке? 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Какие </a:t>
            </a:r>
            <a:r>
              <a:rPr lang="ru-RU" sz="4000" b="1" dirty="0">
                <a:solidFill>
                  <a:srgbClr val="002060"/>
                </a:solidFill>
              </a:rPr>
              <a:t>знания, полученные на уроке, пригодятся вам в жизни?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0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71325" r="62259" b="1921"/>
          <a:stretch/>
        </p:blipFill>
        <p:spPr bwMode="auto">
          <a:xfrm>
            <a:off x="1475656" y="260648"/>
            <a:ext cx="6192688" cy="647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20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3298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00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7"/>
            <a:ext cx="8352928" cy="623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29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Кто такой экскурсовод?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news-ru.gismeteo.st/2022/09/shutterstock_17718648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896"/>
          <a:stretch/>
        </p:blipFill>
        <p:spPr bwMode="auto">
          <a:xfrm>
            <a:off x="7466007" y="4018756"/>
            <a:ext cx="1611567" cy="20108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10.userapi.com/impg/3QuPJuX7TXqCci-v6sxQJlnc424hURyfp5ukjw/3d8rRE0M3bU.jpg?size=960x720&amp;quality=95&amp;sign=7689ff00bfb5a6bbd801afffada71c1b&amp;c_uniq_tag=1SnAw75jQMahSvJJodfuwvN9oghm9zQgf0upDzbRtD0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2" t="2721" r="7482" b="38728"/>
          <a:stretch/>
        </p:blipFill>
        <p:spPr bwMode="auto">
          <a:xfrm>
            <a:off x="5579846" y="1942895"/>
            <a:ext cx="1644478" cy="2043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81"/>
          <a:stretch/>
        </p:blipFill>
        <p:spPr bwMode="auto">
          <a:xfrm>
            <a:off x="159238" y="1530811"/>
            <a:ext cx="1610626" cy="20620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 descr="https://www.pasteur.fr/sites/default/files/styles/media-wide/public/rubrique_linstitut_pasteur/notre_histoire/les_grandes_decouvertes/institutpasteur_50058_tuberculosis.jpg?itok=Wfhuy5Wl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233"/>
          <a:stretch/>
        </p:blipFill>
        <p:spPr bwMode="auto">
          <a:xfrm>
            <a:off x="2202150" y="4581128"/>
            <a:ext cx="1627383" cy="20317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1" descr="Apple-rotte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0" t="3673" r="10186" b="-9319"/>
          <a:stretch/>
        </p:blipFill>
        <p:spPr bwMode="auto">
          <a:xfrm>
            <a:off x="134160" y="3986613"/>
            <a:ext cx="1619197" cy="20402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97376"/>
            <a:ext cx="1647538" cy="19964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4" name="Picture 2" descr="https://thayka.ru/wp-content/uploads/f/9/7/f9796ec57c03bc8408bd32e7bb3ea577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3" t="-226" r="43009" b="1"/>
          <a:stretch/>
        </p:blipFill>
        <p:spPr bwMode="auto">
          <a:xfrm>
            <a:off x="4067944" y="4018756"/>
            <a:ext cx="1536704" cy="19759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oum.ru/upload/iblock/e35/lay7b14bq2nbdo59qzu4kuquwzxlux3c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8" r="31939"/>
          <a:stretch/>
        </p:blipFill>
        <p:spPr bwMode="auto">
          <a:xfrm>
            <a:off x="5772194" y="4610858"/>
            <a:ext cx="1507396" cy="19723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henw.org/files/media/image/CAS_Keppel_Figuur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62"/>
          <a:stretch/>
        </p:blipFill>
        <p:spPr bwMode="auto">
          <a:xfrm>
            <a:off x="7531606" y="1633431"/>
            <a:ext cx="1520582" cy="19959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F:\урок значение бактерий\Новая папка\milk.gif"/>
          <p:cNvPicPr/>
          <p:nvPr/>
        </p:nvPicPr>
        <p:blipFill rotWithShape="1">
          <a:blip r:embed="rId11"/>
          <a:srcRect r="24343"/>
          <a:stretch/>
        </p:blipFill>
        <p:spPr bwMode="auto">
          <a:xfrm>
            <a:off x="3627747" y="1628800"/>
            <a:ext cx="1584175" cy="19640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169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002060"/>
                </a:solidFill>
              </a:rPr>
              <a:t>Цель урока - 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06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Бактерии гниения и разложения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81"/>
          <a:stretch/>
        </p:blipFill>
        <p:spPr bwMode="auto">
          <a:xfrm>
            <a:off x="611560" y="1700808"/>
            <a:ext cx="3528392" cy="45172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Рисунок 1" descr="Apple-rott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0" t="3673" r="10186" b="-9319"/>
          <a:stretch/>
        </p:blipFill>
        <p:spPr bwMode="auto">
          <a:xfrm>
            <a:off x="4932040" y="1700808"/>
            <a:ext cx="3528392" cy="4445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5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Почвенные бактерии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sun9-10.userapi.com/impg/3QuPJuX7TXqCci-v6sxQJlnc424hURyfp5ukjw/3d8rRE0M3bU.jpg?size=960x720&amp;quality=95&amp;sign=7689ff00bfb5a6bbd801afffada71c1b&amp;c_uniq_tag=1SnAw75jQMahSvJJodfuwvN9oghm9zQgf0upDzbRtD0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2" t="2721" r="7482" b="38728"/>
          <a:stretch/>
        </p:blipFill>
        <p:spPr bwMode="auto">
          <a:xfrm>
            <a:off x="755576" y="1589254"/>
            <a:ext cx="3600400" cy="44744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04" y="1700808"/>
            <a:ext cx="3600400" cy="43629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val="38077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Чумная палочка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news-ru.gismeteo.st/2022/09/shutterstock_17718648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896"/>
          <a:stretch/>
        </p:blipFill>
        <p:spPr bwMode="auto">
          <a:xfrm>
            <a:off x="827584" y="1628800"/>
            <a:ext cx="3720784" cy="46426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thayka.ru/wp-content/uploads/f/9/7/f9796ec57c03bc8408bd32e7bb3ea577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3" t="-226" r="43009" b="1"/>
          <a:stretch/>
        </p:blipFill>
        <p:spPr bwMode="auto">
          <a:xfrm>
            <a:off x="4950063" y="1628800"/>
            <a:ext cx="3600400" cy="46296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3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130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к уроку по теме  «Роль бактерий в природе и жизни человека»</vt:lpstr>
      <vt:lpstr>Презентация PowerPoint</vt:lpstr>
      <vt:lpstr>Презентация PowerPoint</vt:lpstr>
      <vt:lpstr>Презентация PowerPoint</vt:lpstr>
      <vt:lpstr>Кто такой экскурсовод?</vt:lpstr>
      <vt:lpstr>Презентация PowerPoint</vt:lpstr>
      <vt:lpstr>Бактерии гниения и разложения</vt:lpstr>
      <vt:lpstr>Почвенные бактерии</vt:lpstr>
      <vt:lpstr>Чумная палочка</vt:lpstr>
      <vt:lpstr>Туберкулезная палочка</vt:lpstr>
      <vt:lpstr>Молочнокислые бактерии</vt:lpstr>
      <vt:lpstr>Презентация PowerPoint</vt:lpstr>
      <vt:lpstr>Презентация PowerPoint</vt:lpstr>
      <vt:lpstr>Презентация PowerPoint</vt:lpstr>
      <vt:lpstr>Критерии оценивания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Ученик</cp:lastModifiedBy>
  <cp:revision>35</cp:revision>
  <dcterms:created xsi:type="dcterms:W3CDTF">2024-04-07T17:23:57Z</dcterms:created>
  <dcterms:modified xsi:type="dcterms:W3CDTF">2024-05-05T17:35:16Z</dcterms:modified>
</cp:coreProperties>
</file>