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90" r:id="rId5"/>
    <p:sldId id="266" r:id="rId6"/>
    <p:sldId id="267" r:id="rId7"/>
    <p:sldId id="264" r:id="rId8"/>
    <p:sldId id="285" r:id="rId9"/>
    <p:sldId id="287" r:id="rId10"/>
    <p:sldId id="258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C140-B3A6-47C9-A50C-9CF9E9496E9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0A87-A394-466B-8F60-AEF49C77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C140-B3A6-47C9-A50C-9CF9E9496E9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0A87-A394-466B-8F60-AEF49C77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C140-B3A6-47C9-A50C-9CF9E9496E9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0A87-A394-466B-8F60-AEF49C77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C140-B3A6-47C9-A50C-9CF9E9496E9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0A87-A394-466B-8F60-AEF49C77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C140-B3A6-47C9-A50C-9CF9E9496E9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0A87-A394-466B-8F60-AEF49C77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C140-B3A6-47C9-A50C-9CF9E9496E9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0A87-A394-466B-8F60-AEF49C77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C140-B3A6-47C9-A50C-9CF9E9496E9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0A87-A394-466B-8F60-AEF49C77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C140-B3A6-47C9-A50C-9CF9E9496E9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0A87-A394-466B-8F60-AEF49C77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C140-B3A6-47C9-A50C-9CF9E9496E9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0A87-A394-466B-8F60-AEF49C77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C140-B3A6-47C9-A50C-9CF9E9496E9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0A87-A394-466B-8F60-AEF49C77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C140-B3A6-47C9-A50C-9CF9E9496E9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0A87-A394-466B-8F60-AEF49C77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EC140-B3A6-47C9-A50C-9CF9E9496E9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40A87-A394-466B-8F60-AEF49C77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Downloads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252413"/>
            <a:ext cx="9525000" cy="7362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3357585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9600" b="1" dirty="0" smtClean="0"/>
              <a:t>Цветок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042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ru-RU" sz="2400" dirty="0" smtClean="0"/>
              <a:t>Полушкина Г.А. ,учитель биологии</a:t>
            </a:r>
          </a:p>
          <a:p>
            <a:r>
              <a:rPr lang="ru-RU" sz="2400" dirty="0" smtClean="0"/>
              <a:t>МОБУ «Гимназия №3»</a:t>
            </a:r>
          </a:p>
          <a:p>
            <a:r>
              <a:rPr lang="ru-RU" sz="2400" dirty="0" err="1" smtClean="0"/>
              <a:t>г.Кудымкар</a:t>
            </a:r>
            <a:endParaRPr lang="ru-RU" sz="2400" dirty="0" smtClean="0"/>
          </a:p>
        </p:txBody>
      </p:sp>
      <p:pic>
        <p:nvPicPr>
          <p:cNvPr id="3074" name="Picture 2" descr="C:\Documents and Settings\Администратор\Рабочий стол\Картинки\Анимашки\c0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214686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Downloads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252413"/>
            <a:ext cx="9525000" cy="736282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Раффлезия-имеет самый большой цветок</a:t>
            </a:r>
            <a:endParaRPr lang="ru-RU" b="1" dirty="0"/>
          </a:p>
        </p:txBody>
      </p:sp>
      <p:pic>
        <p:nvPicPr>
          <p:cNvPr id="6146" name="Picture 2" descr="C:\Documents and Settings\Администратор\Мои документы\Downloads\раффлез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1" y="1600200"/>
            <a:ext cx="6500858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Мои документы\Downloads\фон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Задание: вставить пропущенные понятия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214423"/>
            <a:ext cx="8429684" cy="56435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1.Нарисовать в тетради строение цветка.(слайд 2)</a:t>
            </a:r>
            <a:endParaRPr lang="ru-RU" sz="2400" b="1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2.Цветок состоит из  околоцветника, ………… и ………... Околоцветник бывает простым и ……………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 3. Лепестки цветка образуют ………., а чашелистики – …….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4.Цветки бывают ………… (содержат пестики ) и …………….. (содержат только тычинки 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  5.Растения на которых  и тычиночные и пестичные цветки, называют …………..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   6.Растения на которых  только пестичные или только тычиночные цветы, называют …………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Мои документы\Downloads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252413"/>
            <a:ext cx="9525000" cy="7362826"/>
          </a:xfrm>
          <a:prstGeom prst="rect">
            <a:avLst/>
          </a:prstGeom>
          <a:noFill/>
        </p:spPr>
      </p:pic>
      <p:grpSp>
        <p:nvGrpSpPr>
          <p:cNvPr id="6" name="Группа 79"/>
          <p:cNvGrpSpPr>
            <a:grpSpLocks/>
          </p:cNvGrpSpPr>
          <p:nvPr/>
        </p:nvGrpSpPr>
        <p:grpSpPr bwMode="auto">
          <a:xfrm>
            <a:off x="6286500" y="3857625"/>
            <a:ext cx="2286000" cy="500063"/>
            <a:chOff x="6286512" y="3643314"/>
            <a:chExt cx="2286016" cy="500066"/>
          </a:xfrm>
        </p:grpSpPr>
        <p:cxnSp>
          <p:nvCxnSpPr>
            <p:cNvPr id="35" name="Прямая со стрелкой 34"/>
            <p:cNvCxnSpPr/>
            <p:nvPr/>
          </p:nvCxnSpPr>
          <p:spPr>
            <a:xfrm>
              <a:off x="6286512" y="3643314"/>
              <a:ext cx="500067" cy="142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Скругленный прямоугольник 51"/>
            <p:cNvSpPr/>
            <p:nvPr/>
          </p:nvSpPr>
          <p:spPr>
            <a:xfrm>
              <a:off x="6786579" y="3643314"/>
              <a:ext cx="1785949" cy="500066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венчик</a:t>
              </a:r>
            </a:p>
          </p:txBody>
        </p:sp>
      </p:grp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25" t="76031" r="34624" b="-558"/>
          <a:stretch>
            <a:fillRect/>
          </a:stretch>
        </p:blipFill>
        <p:spPr bwMode="auto">
          <a:xfrm>
            <a:off x="857250" y="3571875"/>
            <a:ext cx="32861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88" t="30190" r="17940" b="24529"/>
          <a:stretch>
            <a:fillRect/>
          </a:stretch>
        </p:blipFill>
        <p:spPr bwMode="auto">
          <a:xfrm>
            <a:off x="142875" y="1714500"/>
            <a:ext cx="44640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13" r="28783" b="70525"/>
          <a:stretch>
            <a:fillRect/>
          </a:stretch>
        </p:blipFill>
        <p:spPr bwMode="auto">
          <a:xfrm>
            <a:off x="1071563" y="1785938"/>
            <a:ext cx="273367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142852"/>
            <a:ext cx="8001056" cy="92869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Строение цветка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pSp>
        <p:nvGrpSpPr>
          <p:cNvPr id="8" name="Группа 76"/>
          <p:cNvGrpSpPr>
            <a:grpSpLocks/>
          </p:cNvGrpSpPr>
          <p:nvPr/>
        </p:nvGrpSpPr>
        <p:grpSpPr bwMode="auto">
          <a:xfrm>
            <a:off x="2714625" y="2000250"/>
            <a:ext cx="3714750" cy="1214438"/>
            <a:chOff x="2571736" y="1928802"/>
            <a:chExt cx="3714776" cy="1214446"/>
          </a:xfrm>
        </p:grpSpPr>
        <p:cxnSp>
          <p:nvCxnSpPr>
            <p:cNvPr id="7" name="Прямая со стрелкой 6"/>
            <p:cNvCxnSpPr/>
            <p:nvPr/>
          </p:nvCxnSpPr>
          <p:spPr>
            <a:xfrm rot="10800000" flipV="1">
              <a:off x="2571736" y="2857496"/>
              <a:ext cx="2500331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10800000" flipV="1">
              <a:off x="3000364" y="2243129"/>
              <a:ext cx="1571636" cy="4000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Скругленный прямоугольник 13"/>
            <p:cNvSpPr/>
            <p:nvPr/>
          </p:nvSpPr>
          <p:spPr>
            <a:xfrm>
              <a:off x="4500563" y="1928802"/>
              <a:ext cx="1706574" cy="57150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тычинки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500563" y="2643182"/>
              <a:ext cx="1785949" cy="500066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пестик</a:t>
              </a: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rot="10800000" flipV="1">
              <a:off x="3571868" y="2214554"/>
              <a:ext cx="928695" cy="714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77"/>
          <p:cNvGrpSpPr>
            <a:grpSpLocks/>
          </p:cNvGrpSpPr>
          <p:nvPr/>
        </p:nvGrpSpPr>
        <p:grpSpPr bwMode="auto">
          <a:xfrm>
            <a:off x="6215063" y="1714500"/>
            <a:ext cx="2500312" cy="1857375"/>
            <a:chOff x="6215074" y="1643050"/>
            <a:chExt cx="2500330" cy="1857388"/>
          </a:xfrm>
        </p:grpSpPr>
        <p:sp>
          <p:nvSpPr>
            <p:cNvPr id="20" name="Правая фигурная скобка 19"/>
            <p:cNvSpPr/>
            <p:nvPr/>
          </p:nvSpPr>
          <p:spPr>
            <a:xfrm>
              <a:off x="6215074" y="1643050"/>
              <a:ext cx="571504" cy="1714512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6858016" y="1643050"/>
              <a:ext cx="1857388" cy="185738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solidFill>
                    <a:schemeClr val="tx1"/>
                  </a:solidFill>
                </a:rPr>
                <a:t>Главные </a:t>
              </a:r>
              <a:r>
                <a:rPr lang="ru-RU" sz="2800" b="1" dirty="0">
                  <a:solidFill>
                    <a:schemeClr val="tx1"/>
                  </a:solidFill>
                </a:rPr>
                <a:t>части </a:t>
              </a:r>
              <a:r>
                <a:rPr lang="ru-RU" sz="2800" b="1" dirty="0" smtClean="0">
                  <a:solidFill>
                    <a:schemeClr val="tx1"/>
                  </a:solidFill>
                </a:rPr>
                <a:t>цветка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78"/>
          <p:cNvGrpSpPr>
            <a:grpSpLocks/>
          </p:cNvGrpSpPr>
          <p:nvPr/>
        </p:nvGrpSpPr>
        <p:grpSpPr bwMode="auto">
          <a:xfrm>
            <a:off x="3786188" y="3143250"/>
            <a:ext cx="2643187" cy="1000125"/>
            <a:chOff x="3786182" y="3000372"/>
            <a:chExt cx="2643206" cy="1000132"/>
          </a:xfrm>
        </p:grpSpPr>
        <p:cxnSp>
          <p:nvCxnSpPr>
            <p:cNvPr id="29" name="Прямая со стрелкой 28"/>
            <p:cNvCxnSpPr/>
            <p:nvPr/>
          </p:nvCxnSpPr>
          <p:spPr>
            <a:xfrm rot="10800000" flipV="1">
              <a:off x="3929058" y="3714752"/>
              <a:ext cx="1285884" cy="714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10800000">
              <a:off x="3786182" y="3000372"/>
              <a:ext cx="1143008" cy="642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Скругленный прямоугольник 27"/>
            <p:cNvSpPr/>
            <p:nvPr/>
          </p:nvSpPr>
          <p:spPr>
            <a:xfrm>
              <a:off x="4643438" y="3500439"/>
              <a:ext cx="1785950" cy="500065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лепестки</a:t>
              </a:r>
            </a:p>
          </p:txBody>
        </p:sp>
      </p:grpSp>
      <p:grpSp>
        <p:nvGrpSpPr>
          <p:cNvPr id="12" name="Группа 82"/>
          <p:cNvGrpSpPr>
            <a:grpSpLocks/>
          </p:cNvGrpSpPr>
          <p:nvPr/>
        </p:nvGrpSpPr>
        <p:grpSpPr bwMode="auto">
          <a:xfrm>
            <a:off x="6143625" y="4714875"/>
            <a:ext cx="2428875" cy="500063"/>
            <a:chOff x="6143636" y="4714884"/>
            <a:chExt cx="2428892" cy="500066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786579" y="4714884"/>
              <a:ext cx="1785949" cy="500066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чашечка</a:t>
              </a:r>
            </a:p>
          </p:txBody>
        </p:sp>
        <p:cxnSp>
          <p:nvCxnSpPr>
            <p:cNvPr id="46" name="Прямая со стрелкой 45"/>
            <p:cNvCxnSpPr>
              <a:endCxn id="37" idx="1"/>
            </p:cNvCxnSpPr>
            <p:nvPr/>
          </p:nvCxnSpPr>
          <p:spPr>
            <a:xfrm flipV="1">
              <a:off x="6143636" y="4965711"/>
              <a:ext cx="642943" cy="1063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81"/>
          <p:cNvGrpSpPr>
            <a:grpSpLocks/>
          </p:cNvGrpSpPr>
          <p:nvPr/>
        </p:nvGrpSpPr>
        <p:grpSpPr bwMode="auto">
          <a:xfrm>
            <a:off x="2643188" y="4429125"/>
            <a:ext cx="3786187" cy="928688"/>
            <a:chOff x="2500298" y="4214818"/>
            <a:chExt cx="3786214" cy="928694"/>
          </a:xfrm>
        </p:grpSpPr>
        <p:cxnSp>
          <p:nvCxnSpPr>
            <p:cNvPr id="53" name="Прямая со стрелкой 52"/>
            <p:cNvCxnSpPr/>
            <p:nvPr/>
          </p:nvCxnSpPr>
          <p:spPr>
            <a:xfrm rot="10800000">
              <a:off x="3357554" y="4214818"/>
              <a:ext cx="642942" cy="571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stCxn id="38" idx="1"/>
            </p:cNvCxnSpPr>
            <p:nvPr/>
          </p:nvCxnSpPr>
          <p:spPr>
            <a:xfrm rot="10800000">
              <a:off x="2500298" y="4286256"/>
              <a:ext cx="1285884" cy="6080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Скругленный прямоугольник 37"/>
            <p:cNvSpPr/>
            <p:nvPr/>
          </p:nvSpPr>
          <p:spPr>
            <a:xfrm>
              <a:off x="3786182" y="4643446"/>
              <a:ext cx="2500330" cy="500066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чашелистики</a:t>
              </a:r>
            </a:p>
          </p:txBody>
        </p:sp>
      </p:grpSp>
      <p:grpSp>
        <p:nvGrpSpPr>
          <p:cNvPr id="15" name="Группа 83"/>
          <p:cNvGrpSpPr>
            <a:grpSpLocks/>
          </p:cNvGrpSpPr>
          <p:nvPr/>
        </p:nvGrpSpPr>
        <p:grpSpPr bwMode="auto">
          <a:xfrm>
            <a:off x="2857500" y="4714875"/>
            <a:ext cx="3500438" cy="1285875"/>
            <a:chOff x="2714612" y="4500570"/>
            <a:chExt cx="3500462" cy="1285884"/>
          </a:xfrm>
        </p:grpSpPr>
        <p:cxnSp>
          <p:nvCxnSpPr>
            <p:cNvPr id="59" name="Прямая со стрелкой 58"/>
            <p:cNvCxnSpPr/>
            <p:nvPr/>
          </p:nvCxnSpPr>
          <p:spPr>
            <a:xfrm rot="10800000">
              <a:off x="2714612" y="4500570"/>
              <a:ext cx="1214446" cy="10001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Скругленный прямоугольник 56"/>
            <p:cNvSpPr/>
            <p:nvPr/>
          </p:nvSpPr>
          <p:spPr>
            <a:xfrm>
              <a:off x="3714744" y="5286389"/>
              <a:ext cx="2500330" cy="500065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цветоложе</a:t>
              </a:r>
            </a:p>
          </p:txBody>
        </p:sp>
      </p:grpSp>
      <p:grpSp>
        <p:nvGrpSpPr>
          <p:cNvPr id="16" name="Группа 84"/>
          <p:cNvGrpSpPr>
            <a:grpSpLocks/>
          </p:cNvGrpSpPr>
          <p:nvPr/>
        </p:nvGrpSpPr>
        <p:grpSpPr bwMode="auto">
          <a:xfrm>
            <a:off x="2500298" y="5643578"/>
            <a:ext cx="3786188" cy="857250"/>
            <a:chOff x="2500298" y="5643578"/>
            <a:chExt cx="3786214" cy="857256"/>
          </a:xfrm>
        </p:grpSpPr>
        <p:cxnSp>
          <p:nvCxnSpPr>
            <p:cNvPr id="60" name="Прямая со стрелкой 59"/>
            <p:cNvCxnSpPr/>
            <p:nvPr/>
          </p:nvCxnSpPr>
          <p:spPr>
            <a:xfrm rot="10800000">
              <a:off x="2500298" y="5643578"/>
              <a:ext cx="1428760" cy="571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Скругленный прямоугольник 57"/>
            <p:cNvSpPr/>
            <p:nvPr/>
          </p:nvSpPr>
          <p:spPr>
            <a:xfrm>
              <a:off x="3786182" y="6000767"/>
              <a:ext cx="2500330" cy="50006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цветоножка</a:t>
              </a:r>
            </a:p>
          </p:txBody>
        </p:sp>
      </p:grpSp>
      <p:grpSp>
        <p:nvGrpSpPr>
          <p:cNvPr id="18" name="Группа 90"/>
          <p:cNvGrpSpPr>
            <a:grpSpLocks/>
          </p:cNvGrpSpPr>
          <p:nvPr/>
        </p:nvGrpSpPr>
        <p:grpSpPr bwMode="auto">
          <a:xfrm>
            <a:off x="428625" y="1214438"/>
            <a:ext cx="3143250" cy="3203575"/>
            <a:chOff x="428596" y="1285860"/>
            <a:chExt cx="3143272" cy="3203841"/>
          </a:xfrm>
        </p:grpSpPr>
        <p:grpSp>
          <p:nvGrpSpPr>
            <p:cNvPr id="19" name="Группа 72"/>
            <p:cNvGrpSpPr>
              <a:grpSpLocks/>
            </p:cNvGrpSpPr>
            <p:nvPr/>
          </p:nvGrpSpPr>
          <p:grpSpPr bwMode="auto">
            <a:xfrm>
              <a:off x="500034" y="1571612"/>
              <a:ext cx="857256" cy="2918089"/>
              <a:chOff x="285720" y="2564650"/>
              <a:chExt cx="1071570" cy="1904001"/>
            </a:xfrm>
          </p:grpSpPr>
          <p:cxnSp>
            <p:nvCxnSpPr>
              <p:cNvPr id="67" name="Прямая со стрелкой 66"/>
              <p:cNvCxnSpPr/>
              <p:nvPr/>
            </p:nvCxnSpPr>
            <p:spPr>
              <a:xfrm rot="16200000" flipH="1">
                <a:off x="-178617" y="3075618"/>
                <a:ext cx="1857371" cy="9286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 стрелкой 70"/>
              <p:cNvCxnSpPr/>
              <p:nvPr/>
            </p:nvCxnSpPr>
            <p:spPr>
              <a:xfrm>
                <a:off x="285721" y="2564664"/>
                <a:ext cx="1071570" cy="92920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Скругленный прямоугольник 88"/>
            <p:cNvSpPr/>
            <p:nvPr/>
          </p:nvSpPr>
          <p:spPr>
            <a:xfrm>
              <a:off x="428596" y="1285860"/>
              <a:ext cx="3143272" cy="584249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околоцветник</a:t>
              </a: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Мои документы\Downloads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14338"/>
            <a:ext cx="9525000" cy="736282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  <a:solidFill>
            <a:srgbClr val="00B050"/>
          </a:solidFill>
        </p:spPr>
        <p:txBody>
          <a:bodyPr/>
          <a:lstStyle/>
          <a:p>
            <a:r>
              <a:rPr lang="ru-RU" dirty="0" smtClean="0"/>
              <a:t>Главные части цветка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50006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dirty="0" smtClean="0"/>
              <a:t>                   Пестик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041775" cy="500065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dirty="0" smtClean="0"/>
              <a:t>                 Тычинка</a:t>
            </a:r>
            <a:endParaRPr lang="ru-RU" dirty="0"/>
          </a:p>
        </p:txBody>
      </p:sp>
      <p:grpSp>
        <p:nvGrpSpPr>
          <p:cNvPr id="9" name="Группа 13"/>
          <p:cNvGrpSpPr>
            <a:grpSpLocks noGrp="1"/>
          </p:cNvGrpSpPr>
          <p:nvPr/>
        </p:nvGrpSpPr>
        <p:grpSpPr bwMode="auto">
          <a:xfrm>
            <a:off x="5072066" y="1714488"/>
            <a:ext cx="3286148" cy="4143404"/>
            <a:chOff x="4214810" y="1214422"/>
            <a:chExt cx="4714876" cy="4200150"/>
          </a:xfrm>
        </p:grpSpPr>
        <p:pic>
          <p:nvPicPr>
            <p:cNvPr id="10" name="Picture 4" descr="3"/>
            <p:cNvPicPr>
              <a:picLocks noChangeAspect="1" noChangeArrowheads="1"/>
            </p:cNvPicPr>
            <p:nvPr/>
          </p:nvPicPr>
          <p:blipFill>
            <a:blip r:embed="rId3" cstate="print"/>
            <a:srcRect b="56250"/>
            <a:stretch>
              <a:fillRect/>
            </a:stretch>
          </p:blipFill>
          <p:spPr bwMode="auto">
            <a:xfrm>
              <a:off x="5214941" y="1214422"/>
              <a:ext cx="3407253" cy="350046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sp>
          <p:nvSpPr>
            <p:cNvPr id="11" name="Прямоугольник 58"/>
            <p:cNvSpPr>
              <a:spLocks noChangeArrowheads="1"/>
            </p:cNvSpPr>
            <p:nvPr/>
          </p:nvSpPr>
          <p:spPr bwMode="auto">
            <a:xfrm>
              <a:off x="4214810" y="4572007"/>
              <a:ext cx="4714876" cy="8425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400" b="1" dirty="0">
                  <a:latin typeface="Calibri" pitchFamily="34" charset="0"/>
                </a:rPr>
                <a:t>Тычинки – </a:t>
              </a:r>
              <a:r>
                <a:rPr lang="ru-RU" sz="2400" dirty="0">
                  <a:latin typeface="Calibri" pitchFamily="34" charset="0"/>
                </a:rPr>
                <a:t>это </a:t>
              </a:r>
              <a:r>
                <a:rPr lang="ru-RU" sz="2400" dirty="0" smtClean="0">
                  <a:latin typeface="Calibri" pitchFamily="34" charset="0"/>
                </a:rPr>
                <a:t>мужской орган цветка</a:t>
              </a:r>
              <a:r>
                <a:rPr lang="ru-RU" sz="2400" b="1" dirty="0" smtClean="0">
                  <a:latin typeface="Calibri" pitchFamily="34" charset="0"/>
                </a:rPr>
                <a:t>.</a:t>
              </a:r>
              <a:endParaRPr lang="ru-RU" sz="2400" b="1" dirty="0">
                <a:latin typeface="Calibri" pitchFamily="34" charset="0"/>
              </a:endParaRPr>
            </a:p>
          </p:txBody>
        </p: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4427393" y="3785270"/>
              <a:ext cx="644241" cy="774425"/>
              <a:chOff x="1259" y="12569"/>
              <a:chExt cx="372" cy="503"/>
            </a:xfrm>
          </p:grpSpPr>
          <p:cxnSp>
            <p:nvCxnSpPr>
              <p:cNvPr id="13" name="AutoShape 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325" y="12639"/>
                <a:ext cx="375" cy="236"/>
              </a:xfrm>
              <a:prstGeom prst="straightConnector1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4" name="Oval 59"/>
              <p:cNvSpPr>
                <a:spLocks noChangeArrowheads="1"/>
              </p:cNvSpPr>
              <p:nvPr/>
            </p:nvSpPr>
            <p:spPr bwMode="auto">
              <a:xfrm>
                <a:off x="1259" y="12787"/>
                <a:ext cx="285" cy="28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15" name="Содержимое 14"/>
          <p:cNvGrpSpPr>
            <a:grpSpLocks noGrp="1"/>
          </p:cNvGrpSpPr>
          <p:nvPr/>
        </p:nvGrpSpPr>
        <p:grpSpPr bwMode="auto">
          <a:xfrm>
            <a:off x="689027" y="1857364"/>
            <a:ext cx="3454345" cy="4018487"/>
            <a:chOff x="428732" y="728225"/>
            <a:chExt cx="4259882" cy="5249276"/>
          </a:xfrm>
        </p:grpSpPr>
        <p:pic>
          <p:nvPicPr>
            <p:cNvPr id="16" name="Picture 4" descr="3"/>
            <p:cNvPicPr>
              <a:picLocks noChangeAspect="1" noChangeArrowheads="1"/>
            </p:cNvPicPr>
            <p:nvPr/>
          </p:nvPicPr>
          <p:blipFill>
            <a:blip r:embed="rId3" cstate="print"/>
            <a:srcRect t="45833" r="-922"/>
            <a:stretch>
              <a:fillRect/>
            </a:stretch>
          </p:blipFill>
          <p:spPr bwMode="auto">
            <a:xfrm>
              <a:off x="1781412" y="728225"/>
              <a:ext cx="2786082" cy="37147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sp>
          <p:nvSpPr>
            <p:cNvPr id="17" name="Прямоугольник 57"/>
            <p:cNvSpPr>
              <a:spLocks noChangeArrowheads="1"/>
            </p:cNvSpPr>
            <p:nvPr/>
          </p:nvSpPr>
          <p:spPr bwMode="auto">
            <a:xfrm>
              <a:off x="1076637" y="4554269"/>
              <a:ext cx="3611977" cy="14232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400" b="1" dirty="0">
                  <a:latin typeface="Calibri" pitchFamily="34" charset="0"/>
                </a:rPr>
                <a:t>Пестик</a:t>
              </a:r>
              <a:r>
                <a:rPr lang="ru-RU" sz="2400" dirty="0">
                  <a:latin typeface="Calibri" pitchFamily="34" charset="0"/>
                </a:rPr>
                <a:t> – это женский орган </a:t>
              </a:r>
              <a:r>
                <a:rPr lang="ru-RU" sz="2400" dirty="0" smtClean="0">
                  <a:latin typeface="Calibri" pitchFamily="34" charset="0"/>
                </a:rPr>
                <a:t>цветка</a:t>
              </a:r>
              <a:r>
                <a:rPr lang="ru-RU" sz="2400" dirty="0">
                  <a:solidFill>
                    <a:srgbClr val="7030A0"/>
                  </a:solidFill>
                  <a:latin typeface="Calibri" pitchFamily="34" charset="0"/>
                </a:rPr>
                <a:t>.</a:t>
              </a:r>
            </a:p>
          </p:txBody>
        </p:sp>
        <p:grpSp>
          <p:nvGrpSpPr>
            <p:cNvPr id="18" name="Group 60"/>
            <p:cNvGrpSpPr>
              <a:grpSpLocks/>
            </p:cNvGrpSpPr>
            <p:nvPr/>
          </p:nvGrpSpPr>
          <p:grpSpPr bwMode="auto">
            <a:xfrm>
              <a:off x="428732" y="4572008"/>
              <a:ext cx="428670" cy="642942"/>
              <a:chOff x="1065" y="12810"/>
              <a:chExt cx="330" cy="825"/>
            </a:xfrm>
          </p:grpSpPr>
          <p:cxnSp>
            <p:nvCxnSpPr>
              <p:cNvPr id="19" name="AutoShape 61"/>
              <p:cNvCxnSpPr>
                <a:cxnSpLocks noChangeShapeType="1"/>
              </p:cNvCxnSpPr>
              <p:nvPr/>
            </p:nvCxnSpPr>
            <p:spPr bwMode="auto">
              <a:xfrm>
                <a:off x="1230" y="13110"/>
                <a:ext cx="1" cy="525"/>
              </a:xfrm>
              <a:prstGeom prst="straightConnector1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20" name="Oval 62"/>
              <p:cNvSpPr>
                <a:spLocks noChangeArrowheads="1"/>
              </p:cNvSpPr>
              <p:nvPr/>
            </p:nvSpPr>
            <p:spPr bwMode="auto">
              <a:xfrm>
                <a:off x="1065" y="12810"/>
                <a:ext cx="330" cy="405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cxnSp>
            <p:nvCxnSpPr>
              <p:cNvPr id="21" name="AutoShape 63"/>
              <p:cNvCxnSpPr>
                <a:cxnSpLocks noChangeShapeType="1"/>
              </p:cNvCxnSpPr>
              <p:nvPr/>
            </p:nvCxnSpPr>
            <p:spPr bwMode="auto">
              <a:xfrm>
                <a:off x="1065" y="13425"/>
                <a:ext cx="330" cy="0"/>
              </a:xfrm>
              <a:prstGeom prst="straightConnector1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Задание: запишите в тетрадь ,что обозначено цифрами на рисунках А,Б,В</a:t>
            </a:r>
            <a:endParaRPr lang="ru-RU" sz="2800" dirty="0"/>
          </a:p>
        </p:txBody>
      </p:sp>
      <p:pic>
        <p:nvPicPr>
          <p:cNvPr id="5" name="Содержимое 4" descr="C:\Users\User\Desktop\image00.gi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4536504" cy="351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Desktop\img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1251065" cy="189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y1oipsy_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924944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1538" y="528638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57686" y="435769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Б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86578" y="564357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00562" y="242886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57752" y="357187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Мои документы\Downloads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252413"/>
            <a:ext cx="9525000" cy="7362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Околоцветник.</a:t>
            </a:r>
            <a:br>
              <a:rPr lang="ru-RU" sz="3100" b="1" dirty="0" smtClean="0"/>
            </a:br>
            <a:r>
              <a:rPr lang="ru-RU" sz="3100" b="1" dirty="0" smtClean="0"/>
              <a:t> Задание: сравнить строение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500034" y="1785926"/>
            <a:ext cx="3786214" cy="19288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Двойной</a:t>
            </a:r>
            <a:endParaRPr lang="ru-RU" sz="4000" b="1" dirty="0"/>
          </a:p>
        </p:txBody>
      </p:sp>
      <p:sp>
        <p:nvSpPr>
          <p:cNvPr id="4" name="Овал 3"/>
          <p:cNvSpPr/>
          <p:nvPr/>
        </p:nvSpPr>
        <p:spPr>
          <a:xfrm>
            <a:off x="4786314" y="1857364"/>
            <a:ext cx="3786214" cy="19288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</a:t>
            </a:r>
            <a:r>
              <a:rPr lang="ru-RU" sz="4000" b="1" dirty="0" smtClean="0"/>
              <a:t>ростой</a:t>
            </a:r>
            <a:endParaRPr lang="ru-RU" sz="4000" b="1" dirty="0"/>
          </a:p>
        </p:txBody>
      </p:sp>
      <p:pic>
        <p:nvPicPr>
          <p:cNvPr id="6" name="Рисунок 5" descr="1275332666_rrrrr20.jpg"/>
          <p:cNvPicPr>
            <a:picLocks noChangeAspect="1"/>
          </p:cNvPicPr>
          <p:nvPr/>
        </p:nvPicPr>
        <p:blipFill>
          <a:blip r:embed="rId3" cstate="print"/>
          <a:srcRect l="51282" t="16673" r="10255" b="42332"/>
          <a:stretch>
            <a:fillRect/>
          </a:stretch>
        </p:blipFill>
        <p:spPr bwMode="auto">
          <a:xfrm>
            <a:off x="5286380" y="4071942"/>
            <a:ext cx="3071834" cy="22860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571472" y="4071942"/>
            <a:ext cx="3000396" cy="2286000"/>
            <a:chOff x="571472" y="1142984"/>
            <a:chExt cx="2857520" cy="2286016"/>
          </a:xfrm>
        </p:grpSpPr>
        <p:pic>
          <p:nvPicPr>
            <p:cNvPr id="8" name="Рисунок 4" descr="1275332666_rrrrr20.jpg"/>
            <p:cNvPicPr>
              <a:picLocks noChangeAspect="1"/>
            </p:cNvPicPr>
            <p:nvPr/>
          </p:nvPicPr>
          <p:blipFill>
            <a:blip r:embed="rId3" cstate="print"/>
            <a:srcRect l="27249" t="51608" r="35938" b="9154"/>
            <a:stretch>
              <a:fillRect/>
            </a:stretch>
          </p:blipFill>
          <p:spPr bwMode="auto">
            <a:xfrm>
              <a:off x="571472" y="1142984"/>
              <a:ext cx="2857520" cy="22860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sp>
          <p:nvSpPr>
            <p:cNvPr id="9" name="Прямоугольник 8"/>
            <p:cNvSpPr/>
            <p:nvPr/>
          </p:nvSpPr>
          <p:spPr bwMode="auto">
            <a:xfrm>
              <a:off x="2357423" y="2928935"/>
              <a:ext cx="1071569" cy="500065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Администратор\Мои документы\Downloads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252413"/>
            <a:ext cx="9525000" cy="7362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Определите виды околоцветников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роза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тюльпан</a:t>
            </a:r>
            <a:endParaRPr lang="ru-RU" dirty="0"/>
          </a:p>
        </p:txBody>
      </p:sp>
      <p:pic>
        <p:nvPicPr>
          <p:cNvPr id="3074" name="Picture 2" descr="C:\Documents and Settings\Администратор\Мои документы\Downloads\тюльпа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4083" y="2174875"/>
            <a:ext cx="2803658" cy="3951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3075" name="Picture 3" descr="C:\Documents and Settings\Администратор\Мои документы\Downloads\роза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4" y="2174875"/>
            <a:ext cx="3327400" cy="3951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Мои документы\Downloads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252413"/>
            <a:ext cx="9525000" cy="736282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solidFill>
            <a:srgbClr val="00B050"/>
          </a:solidFill>
        </p:spPr>
        <p:txBody>
          <a:bodyPr/>
          <a:lstStyle/>
          <a:p>
            <a:r>
              <a:rPr lang="ru-RU" b="1" dirty="0" smtClean="0"/>
              <a:t>Виды цветков. Сравните.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500034" y="1357298"/>
            <a:ext cx="3786214" cy="19288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пестичные</a:t>
            </a:r>
            <a:endParaRPr lang="ru-RU" sz="4000" b="1" dirty="0"/>
          </a:p>
        </p:txBody>
      </p:sp>
      <p:sp>
        <p:nvSpPr>
          <p:cNvPr id="24" name="Овал 23"/>
          <p:cNvSpPr/>
          <p:nvPr/>
        </p:nvSpPr>
        <p:spPr>
          <a:xfrm>
            <a:off x="2500298" y="3571876"/>
            <a:ext cx="3786214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обоеполые</a:t>
            </a:r>
            <a:endParaRPr lang="ru-RU" sz="4000" b="1" dirty="0"/>
          </a:p>
        </p:txBody>
      </p:sp>
      <p:sp>
        <p:nvSpPr>
          <p:cNvPr id="25" name="Овал 24"/>
          <p:cNvSpPr/>
          <p:nvPr/>
        </p:nvSpPr>
        <p:spPr>
          <a:xfrm>
            <a:off x="4429124" y="1285860"/>
            <a:ext cx="3786214" cy="19288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тычиночные</a:t>
            </a:r>
            <a:endParaRPr lang="ru-RU" sz="3200" b="1" dirty="0"/>
          </a:p>
        </p:txBody>
      </p:sp>
      <p:pic>
        <p:nvPicPr>
          <p:cNvPr id="14" name="Рисунок 17" descr="1275332858_rrrrr31.jpg"/>
          <p:cNvPicPr>
            <a:picLocks noChangeAspect="1"/>
          </p:cNvPicPr>
          <p:nvPr/>
        </p:nvPicPr>
        <p:blipFill>
          <a:blip r:embed="rId3" cstate="print"/>
          <a:srcRect l="27374" t="29832" r="52000" b="30167"/>
          <a:stretch>
            <a:fillRect/>
          </a:stretch>
        </p:blipFill>
        <p:spPr bwMode="auto">
          <a:xfrm>
            <a:off x="6929454" y="3643314"/>
            <a:ext cx="143882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1275332858_rrrrr31.jpg"/>
          <p:cNvPicPr>
            <a:picLocks noChangeAspect="1"/>
          </p:cNvPicPr>
          <p:nvPr/>
        </p:nvPicPr>
        <p:blipFill>
          <a:blip r:embed="rId3" cstate="print"/>
          <a:srcRect l="7813" t="20000" r="72501" b="42500"/>
          <a:stretch>
            <a:fillRect/>
          </a:stretch>
        </p:blipFill>
        <p:spPr bwMode="auto">
          <a:xfrm>
            <a:off x="571472" y="3429000"/>
            <a:ext cx="1373419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0_b0b8_ce94bbc1_X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71876"/>
            <a:ext cx="40640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Администратор\Мои документы\Downloads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252413"/>
            <a:ext cx="9525000" cy="736282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3100" b="1" dirty="0" smtClean="0"/>
              <a:t>Запишите определения однодомных и двудомных растений.</a:t>
            </a:r>
            <a:endParaRPr lang="ru-RU" sz="31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214423"/>
            <a:ext cx="4040188" cy="42862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Однодомные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142985"/>
            <a:ext cx="4041775" cy="50006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Двудомные</a:t>
            </a:r>
            <a:endParaRPr lang="ru-RU" dirty="0"/>
          </a:p>
        </p:txBody>
      </p:sp>
      <p:pic>
        <p:nvPicPr>
          <p:cNvPr id="12" name="Picture 4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3707" t="3737" r="37711" b="854"/>
          <a:stretch>
            <a:fillRect/>
          </a:stretch>
        </p:blipFill>
        <p:spPr bwMode="auto">
          <a:xfrm>
            <a:off x="1357290" y="1714488"/>
            <a:ext cx="2143139" cy="442915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170" name="Picture 2" descr="C:\Documents and Settings\Администратор\Мои документы\Downloads\крапив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5799" y="1714488"/>
            <a:ext cx="2960227" cy="4411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7" name="TextBox 16"/>
          <p:cNvSpPr txBox="1"/>
          <p:nvPr/>
        </p:nvSpPr>
        <p:spPr>
          <a:xfrm>
            <a:off x="1714480" y="6286520"/>
            <a:ext cx="10719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кукуруза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00760" y="6286520"/>
            <a:ext cx="16430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крапива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Формула цветка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 descr="C:\Users\User\Desktop\крестоцвет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8501122" cy="538179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75656" y="60212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Задание: Определите строение цветка по формуле.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632</TotalTime>
  <Words>191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Цветок</vt:lpstr>
      <vt:lpstr>Презентация PowerPoint</vt:lpstr>
      <vt:lpstr>Главные части цветка</vt:lpstr>
      <vt:lpstr>Задание: запишите в тетрадь ,что обозначено цифрами на рисунках А,Б,В</vt:lpstr>
      <vt:lpstr>Околоцветник.  Задание: сравнить строение.</vt:lpstr>
      <vt:lpstr>Определите виды околоцветников</vt:lpstr>
      <vt:lpstr>Виды цветков. Сравните.</vt:lpstr>
      <vt:lpstr>Запишите определения однодомных и двудомных растений.</vt:lpstr>
      <vt:lpstr> Формула цветка</vt:lpstr>
      <vt:lpstr>Раффлезия-имеет самый большой цветок</vt:lpstr>
      <vt:lpstr>Задание: вставить пропущенные понятия</vt:lpstr>
    </vt:vector>
  </TitlesOfParts>
  <Company>г.Кудымкар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Цветок- генеративный орган , его строение и значение</dc:title>
  <dc:creator>KOMTEX</dc:creator>
  <cp:lastModifiedBy>User</cp:lastModifiedBy>
  <cp:revision>68</cp:revision>
  <dcterms:created xsi:type="dcterms:W3CDTF">2012-04-22T04:43:55Z</dcterms:created>
  <dcterms:modified xsi:type="dcterms:W3CDTF">2022-09-12T10:10:01Z</dcterms:modified>
</cp:coreProperties>
</file>