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0" r:id="rId2"/>
    <p:sldId id="256" r:id="rId3"/>
    <p:sldId id="257" r:id="rId4"/>
    <p:sldId id="258" r:id="rId5"/>
    <p:sldId id="259" r:id="rId6"/>
    <p:sldId id="263" r:id="rId7"/>
    <p:sldId id="261" r:id="rId8"/>
    <p:sldId id="262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-378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89DA3-20B5-4794-988E-FE2375082EE2}" type="datetimeFigureOut">
              <a:rPr lang="ru-RU" smtClean="0"/>
              <a:t>15.05.2024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E3FD9384-A8F2-4FA8-B13B-63EB54322A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14551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89DA3-20B5-4794-988E-FE2375082EE2}" type="datetimeFigureOut">
              <a:rPr lang="ru-RU" smtClean="0"/>
              <a:t>15.05.2024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E3FD9384-A8F2-4FA8-B13B-63EB54322A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00010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89DA3-20B5-4794-988E-FE2375082EE2}" type="datetimeFigureOut">
              <a:rPr lang="ru-RU" smtClean="0"/>
              <a:t>15.05.2024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E3FD9384-A8F2-4FA8-B13B-63EB54322AA7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482177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89DA3-20B5-4794-988E-FE2375082EE2}" type="datetimeFigureOut">
              <a:rPr lang="ru-RU" smtClean="0"/>
              <a:t>15.05.2024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3FD9384-A8F2-4FA8-B13B-63EB54322A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893432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89DA3-20B5-4794-988E-FE2375082EE2}" type="datetimeFigureOut">
              <a:rPr lang="ru-RU" smtClean="0"/>
              <a:t>15.05.2024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3FD9384-A8F2-4FA8-B13B-63EB54322AA7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5386336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89DA3-20B5-4794-988E-FE2375082EE2}" type="datetimeFigureOut">
              <a:rPr lang="ru-RU" smtClean="0"/>
              <a:t>15.05.2024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3FD9384-A8F2-4FA8-B13B-63EB54322A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703060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89DA3-20B5-4794-988E-FE2375082EE2}" type="datetimeFigureOut">
              <a:rPr lang="ru-RU" smtClean="0"/>
              <a:t>15.05.2024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FD9384-A8F2-4FA8-B13B-63EB54322A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451488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89DA3-20B5-4794-988E-FE2375082EE2}" type="datetimeFigureOut">
              <a:rPr lang="ru-RU" smtClean="0"/>
              <a:t>15.05.2024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FD9384-A8F2-4FA8-B13B-63EB54322A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31515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89DA3-20B5-4794-988E-FE2375082EE2}" type="datetimeFigureOut">
              <a:rPr lang="ru-RU" smtClean="0"/>
              <a:t>15.05.2024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FD9384-A8F2-4FA8-B13B-63EB54322A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64159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89DA3-20B5-4794-988E-FE2375082EE2}" type="datetimeFigureOut">
              <a:rPr lang="ru-RU" smtClean="0"/>
              <a:t>15.05.2024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E3FD9384-A8F2-4FA8-B13B-63EB54322A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14316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89DA3-20B5-4794-988E-FE2375082EE2}" type="datetimeFigureOut">
              <a:rPr lang="ru-RU" smtClean="0"/>
              <a:t>15.05.2024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E3FD9384-A8F2-4FA8-B13B-63EB54322A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96657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89DA3-20B5-4794-988E-FE2375082EE2}" type="datetimeFigureOut">
              <a:rPr lang="ru-RU" smtClean="0"/>
              <a:t>15.05.2024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E3FD9384-A8F2-4FA8-B13B-63EB54322A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06865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89DA3-20B5-4794-988E-FE2375082EE2}" type="datetimeFigureOut">
              <a:rPr lang="ru-RU" smtClean="0"/>
              <a:t>15.05.2024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FD9384-A8F2-4FA8-B13B-63EB54322A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05266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89DA3-20B5-4794-988E-FE2375082EE2}" type="datetimeFigureOut">
              <a:rPr lang="ru-RU" smtClean="0"/>
              <a:t>15.05.2024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FD9384-A8F2-4FA8-B13B-63EB54322A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04779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89DA3-20B5-4794-988E-FE2375082EE2}" type="datetimeFigureOut">
              <a:rPr lang="ru-RU" smtClean="0"/>
              <a:t>15.05.2024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FD9384-A8F2-4FA8-B13B-63EB54322A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89788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89DA3-20B5-4794-988E-FE2375082EE2}" type="datetimeFigureOut">
              <a:rPr lang="ru-RU" smtClean="0"/>
              <a:t>15.05.2024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3FD9384-A8F2-4FA8-B13B-63EB54322A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75567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D89DA3-20B5-4794-988E-FE2375082EE2}" type="datetimeFigureOut">
              <a:rPr lang="ru-RU" smtClean="0"/>
              <a:t>15.05.2024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E3FD9384-A8F2-4FA8-B13B-63EB54322A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03271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://gimnazia-3.ru/?section_id=33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 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МОБУ «Гимназия №3» г. Кудымкара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34415" y="1477895"/>
            <a:ext cx="10515600" cy="4351338"/>
          </a:xfrm>
        </p:spPr>
        <p:txBody>
          <a:bodyPr>
            <a:normAutofit lnSpcReduction="10000"/>
          </a:bodyPr>
          <a:lstStyle/>
          <a:p>
            <a:pPr algn="ctr">
              <a:lnSpc>
                <a:spcPts val="1200"/>
              </a:lnSpc>
              <a:spcAft>
                <a:spcPts val="0"/>
              </a:spcAft>
            </a:pPr>
            <a:r>
              <a:rPr lang="ru-RU" u="sng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_</a:t>
            </a:r>
            <a:endParaRPr lang="ru-RU" sz="20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0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marL="0" indent="0" algn="ctr">
              <a:buNone/>
            </a:pP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Показатели </a:t>
            </a:r>
          </a:p>
          <a:p>
            <a:pPr marL="0" indent="0" algn="ctr">
              <a:buNone/>
            </a:pP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рофессиональных достижений </a:t>
            </a:r>
          </a:p>
          <a:p>
            <a:pPr marL="0" indent="0" algn="ctr">
              <a:buNone/>
            </a:pP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Полушкиной 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алины Андреевны</a:t>
            </a:r>
          </a:p>
          <a:p>
            <a:pPr marL="0" indent="0" algn="ctr">
              <a:buNone/>
            </a:pP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чителя биологии и химии</a:t>
            </a:r>
          </a:p>
          <a:p>
            <a:pPr marL="0" indent="0" algn="ctr">
              <a:buNone/>
            </a:pP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2020-2021,2021-2022,2022-2023 </a:t>
            </a:r>
            <a:r>
              <a:rPr lang="ru-RU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уч.г</a:t>
            </a: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04766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3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Критерий 1.Наличие </a:t>
            </a:r>
            <a:r>
              <a:rPr lang="ru-RU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собственной методической разработки по преподаваемому предмету, имеющей положительное заключение по итогам апробации</a:t>
            </a:r>
            <a:br>
              <a:rPr lang="ru-RU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794116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Тема МР: «Формирование 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здоровьесберегающей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компетенции у учащихся во внеурочной деятельности»</a:t>
            </a:r>
          </a:p>
          <a:p>
            <a:pPr marL="0" indent="0">
              <a:buNone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Цель: обобщение работы по формированию 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здоровьесберегающих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компетенций.</a:t>
            </a:r>
          </a:p>
          <a:p>
            <a:pPr marL="0" indent="0">
              <a:buNone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Участники:5-11 классы.</a:t>
            </a:r>
          </a:p>
          <a:p>
            <a:pPr marL="0" indent="0">
              <a:buNone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Результаты: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1.Сформированные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здоровьесберегающие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компетенции у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учащихся.</a:t>
            </a:r>
          </a:p>
          <a:p>
            <a:pPr marL="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Повышение активности учащихся по участию в мероприятиях по профилактике употребления ПАВ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3.Профессиональное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самоопределение учащихся: выбор профессий медицинской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направленности.</a:t>
            </a:r>
          </a:p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.Наблюдается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снижение количества детей, замеченных в употреблении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ПАВ.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50503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Критерий 2.Высокие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учебных достижений обучающихся при их позитивной динамике.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703964"/>
          </a:xfrm>
        </p:spPr>
        <p:txBody>
          <a:bodyPr/>
          <a:lstStyle/>
          <a:p>
            <a:r>
              <a:rPr lang="ru-RU" dirty="0" smtClean="0"/>
              <a:t>1. Показатели  среднего балла ОГЭ  по химии в ОО-</a:t>
            </a:r>
          </a:p>
          <a:p>
            <a:r>
              <a:rPr lang="ru-RU" dirty="0" smtClean="0"/>
              <a:t>72,2;    71;    71,4</a:t>
            </a:r>
          </a:p>
          <a:p>
            <a:r>
              <a:rPr lang="ru-RU" dirty="0" smtClean="0"/>
              <a:t>2. Показатели среднего балла ОГЭ по биологии в ОО-</a:t>
            </a:r>
          </a:p>
          <a:p>
            <a:r>
              <a:rPr lang="ru-RU" dirty="0" smtClean="0"/>
              <a:t>54,9;     57,5;    57,8</a:t>
            </a:r>
          </a:p>
          <a:p>
            <a:r>
              <a:rPr lang="ru-RU" dirty="0" smtClean="0"/>
              <a:t>3. Показатели среднего балла ВПР по биологии в ОО-</a:t>
            </a:r>
          </a:p>
          <a:p>
            <a:r>
              <a:rPr lang="ru-RU" dirty="0" smtClean="0"/>
              <a:t>28,7;      57,5   ;     57,3</a:t>
            </a:r>
          </a:p>
          <a:p>
            <a:r>
              <a:rPr lang="ru-RU" dirty="0" smtClean="0"/>
              <a:t>4. Показатели среднего балла ВПР по химии в ОО-83,7(в 2022-23г)</a:t>
            </a:r>
          </a:p>
          <a:p>
            <a:r>
              <a:rPr lang="ru-RU" dirty="0" smtClean="0"/>
              <a:t>5. Показатели среднего балла ЕГЭ по </a:t>
            </a:r>
            <a:r>
              <a:rPr lang="ru-RU" smtClean="0"/>
              <a:t>биологии </a:t>
            </a:r>
            <a:r>
              <a:rPr lang="ru-RU" smtClean="0"/>
              <a:t>в ОО-</a:t>
            </a:r>
            <a:endParaRPr lang="ru-RU" dirty="0" smtClean="0"/>
          </a:p>
          <a:p>
            <a:r>
              <a:rPr lang="ru-RU" dirty="0" smtClean="0"/>
              <a:t>64;   57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630055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Критерий 3. Высокие результаты внеурочной деятельности обучающихся по учебному предмету, который преподает </a:t>
            </a:r>
            <a:r>
              <a:rPr lang="ru-RU" sz="3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 Основные направления:</a:t>
            </a:r>
          </a:p>
          <a:p>
            <a:r>
              <a:rPr lang="ru-RU" dirty="0" smtClean="0"/>
              <a:t>1. Конкурсы школьного уровня</a:t>
            </a:r>
          </a:p>
          <a:p>
            <a:r>
              <a:rPr lang="ru-RU" dirty="0" smtClean="0"/>
              <a:t>2. Конкурсы исследовательских работ</a:t>
            </a:r>
          </a:p>
          <a:p>
            <a:r>
              <a:rPr lang="ru-RU" dirty="0" smtClean="0"/>
              <a:t>3. Конкурсы Ресурсного центра </a:t>
            </a:r>
            <a:r>
              <a:rPr lang="ru-RU" dirty="0" err="1" smtClean="0"/>
              <a:t>здоровьесбережения</a:t>
            </a:r>
            <a:endParaRPr lang="ru-RU" dirty="0" smtClean="0"/>
          </a:p>
          <a:p>
            <a:r>
              <a:rPr lang="ru-RU" dirty="0" smtClean="0"/>
              <a:t>4. Конкурсы КДЦ Г. Кудымкара</a:t>
            </a:r>
          </a:p>
          <a:p>
            <a:r>
              <a:rPr lang="ru-RU" dirty="0" smtClean="0"/>
              <a:t>5. Объединение «Ритм»</a:t>
            </a:r>
          </a:p>
          <a:p>
            <a:r>
              <a:rPr lang="ru-RU" dirty="0" smtClean="0"/>
              <a:t>6. </a:t>
            </a:r>
            <a:r>
              <a:rPr lang="ru-RU" dirty="0" err="1" smtClean="0"/>
              <a:t>Обьединение</a:t>
            </a:r>
            <a:r>
              <a:rPr lang="ru-RU" dirty="0" smtClean="0"/>
              <a:t> «Импульс»</a:t>
            </a:r>
          </a:p>
          <a:p>
            <a:r>
              <a:rPr lang="ru-RU" dirty="0" smtClean="0"/>
              <a:t>7. Учебные практики(для 10,11 </a:t>
            </a:r>
            <a:r>
              <a:rPr lang="ru-RU" dirty="0" err="1" smtClean="0"/>
              <a:t>кл</a:t>
            </a:r>
            <a:r>
              <a:rPr lang="ru-RU" dirty="0" smtClean="0"/>
              <a:t>), </a:t>
            </a:r>
            <a:r>
              <a:rPr lang="ru-RU" dirty="0" err="1" smtClean="0"/>
              <a:t>предпрофильный</a:t>
            </a:r>
            <a:r>
              <a:rPr lang="ru-RU" dirty="0" smtClean="0"/>
              <a:t> курс (8кл)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653496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Критерий 4. Создание учителем условий для адресной работы с различными категориями обучающихся.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1. Одаренные дети: исследовательские технологии, участие в конкурсах</a:t>
            </a:r>
          </a:p>
          <a:p>
            <a:r>
              <a:rPr lang="ru-RU" dirty="0" smtClean="0"/>
              <a:t>2. Дети с ОВЗ: облегченный вариант заданий, ситуация успеха</a:t>
            </a:r>
          </a:p>
          <a:p>
            <a:r>
              <a:rPr lang="ru-RU" dirty="0" smtClean="0"/>
              <a:t>3. Дети с </a:t>
            </a:r>
            <a:r>
              <a:rPr lang="ru-RU" dirty="0" err="1" smtClean="0"/>
              <a:t>девиантным</a:t>
            </a:r>
            <a:r>
              <a:rPr lang="ru-RU" dirty="0" smtClean="0"/>
              <a:t> поведением: работа с психологом, социальным педагогом</a:t>
            </a:r>
          </a:p>
          <a:p>
            <a:r>
              <a:rPr lang="ru-RU" dirty="0" smtClean="0"/>
              <a:t>4.Дети-сироты : деликатное общение.</a:t>
            </a:r>
          </a:p>
          <a:p>
            <a:r>
              <a:rPr lang="ru-RU" dirty="0" smtClean="0"/>
              <a:t>5. Дети из семьи СОП: индивидуальная </a:t>
            </a:r>
            <a:r>
              <a:rPr lang="ru-RU" dirty="0" err="1" smtClean="0"/>
              <a:t>помощь,работа</a:t>
            </a:r>
            <a:r>
              <a:rPr lang="ru-RU" dirty="0" smtClean="0"/>
              <a:t> с родителями.</a:t>
            </a:r>
          </a:p>
          <a:p>
            <a:r>
              <a:rPr lang="ru-RU" dirty="0" smtClean="0"/>
              <a:t>6. </a:t>
            </a:r>
            <a:r>
              <a:rPr lang="ru-RU" dirty="0" err="1" smtClean="0"/>
              <a:t>Дети-инвалиды:индивидуальные</a:t>
            </a:r>
            <a:r>
              <a:rPr lang="ru-RU" dirty="0" smtClean="0"/>
              <a:t> программы обучения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592750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Критерий 5. Обеспечение высокого качества организации образовательного процесса на основе эффективного использования различных образовательных технологий, в том числе дистанционных образовательных технологий или электронного обучения.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Технология проблемного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обучения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разноуровневого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обучения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исследовательского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обучения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проектов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ИКТ-технологии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Технологии дистанционного обучения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Интернет платформы: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Skype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Zoom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,ЭПОС ,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РЭШ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Электронные образовательные ресурсы.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ЦОРы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91991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dirty="0"/>
              <a:t>Критерий 6. Непрерывность профессионального развития учителя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1. Курсы повышения квалификации</a:t>
            </a:r>
          </a:p>
          <a:p>
            <a:r>
              <a:rPr lang="ru-RU" dirty="0" smtClean="0"/>
              <a:t>2. Участие в предметных олимпиадах для учителей</a:t>
            </a:r>
          </a:p>
          <a:p>
            <a:r>
              <a:rPr lang="ru-RU" dirty="0" smtClean="0"/>
              <a:t>3. Участие в конкурсах профессионального мастерства</a:t>
            </a:r>
          </a:p>
          <a:p>
            <a:r>
              <a:rPr lang="ru-RU" dirty="0" smtClean="0"/>
              <a:t>4. Обмен </a:t>
            </a:r>
            <a:r>
              <a:rPr lang="ru-RU" dirty="0" err="1" smtClean="0"/>
              <a:t>опытом:выступления</a:t>
            </a:r>
            <a:r>
              <a:rPr lang="ru-RU" dirty="0" smtClean="0"/>
              <a:t> на семинарах, открытые </a:t>
            </a:r>
            <a:r>
              <a:rPr lang="ru-RU" dirty="0" err="1" smtClean="0"/>
              <a:t>уроки,публикации</a:t>
            </a:r>
            <a:r>
              <a:rPr lang="ru-RU" dirty="0" smtClean="0"/>
              <a:t>.</a:t>
            </a:r>
          </a:p>
          <a:p>
            <a:r>
              <a:rPr lang="ru-RU" dirty="0" smtClean="0"/>
              <a:t>5. Публикации на сайте «Гимназия №3»:</a:t>
            </a:r>
          </a:p>
          <a:p>
            <a:r>
              <a:rPr lang="ru-RU" dirty="0" smtClean="0"/>
              <a:t>ссылка</a:t>
            </a:r>
          </a:p>
          <a:p>
            <a:r>
              <a:rPr lang="ru-RU" u="sng" dirty="0">
                <a:hlinkClick r:id="rId2"/>
              </a:rPr>
              <a:t>http://gimnazia-3.ru/?section_id=33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50929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Объект 7"/>
          <p:cNvPicPr>
            <a:picLocks noGrp="1" noChangeAspect="1"/>
          </p:cNvPicPr>
          <p:nvPr>
            <p:ph sz="half"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2895" y="566738"/>
            <a:ext cx="4302125" cy="6053137"/>
          </a:xfrm>
        </p:spPr>
      </p:pic>
      <p:sp>
        <p:nvSpPr>
          <p:cNvPr id="4" name="Прямоугольник 3"/>
          <p:cNvSpPr/>
          <p:nvPr/>
        </p:nvSpPr>
        <p:spPr>
          <a:xfrm>
            <a:off x="940158" y="2690336"/>
            <a:ext cx="4765183" cy="25237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 значит школа для меня? </a:t>
            </a:r>
            <a:endParaRPr lang="ru-RU" sz="280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 всем отвечу однозначно: </a:t>
            </a:r>
            <a:endParaRPr lang="ru-RU" sz="280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«Жизнь школьная – моя судьба…</a:t>
            </a:r>
            <a:endParaRPr lang="ru-RU" sz="280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Моя судьба…и не иначе».</a:t>
            </a:r>
            <a:endParaRPr lang="ru-RU" sz="280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</a:rPr>
              <a:t> </a:t>
            </a:r>
            <a:endParaRPr lang="ru-RU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586074829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45</TotalTime>
  <Words>448</Words>
  <Application>Microsoft Office PowerPoint</Application>
  <PresentationFormat>Произвольный</PresentationFormat>
  <Paragraphs>65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Легкий дым</vt:lpstr>
      <vt:lpstr> МОБУ «Гимназия №3» г. Кудымкара</vt:lpstr>
      <vt:lpstr>Критерий 1.Наличие собственной методической разработки по преподаваемому предмету, имеющей положительное заключение по итогам апробации </vt:lpstr>
      <vt:lpstr> Критерий 2.Высокие результаты учебных достижений обучающихся при их позитивной динамике. </vt:lpstr>
      <vt:lpstr>Критерий 3. Высокие результаты внеурочной деятельности обучающихся по учебному предмету, который преподает учитель</vt:lpstr>
      <vt:lpstr>Критерий 4. Создание учителем условий для адресной работы с различными категориями обучающихся. </vt:lpstr>
      <vt:lpstr>Критерий 5. Обеспечение высокого качества организации образовательного процесса на основе эффективного использования различных образовательных технологий, в том числе дистанционных образовательных технологий или электронного обучения. </vt:lpstr>
      <vt:lpstr>Критерий 6. Непрерывность профессионального развития учителя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МОБУ «Гимназия №3» г. Кудымкара</dc:title>
  <dc:creator>User</dc:creator>
  <cp:lastModifiedBy>User</cp:lastModifiedBy>
  <cp:revision>8</cp:revision>
  <dcterms:created xsi:type="dcterms:W3CDTF">2024-05-14T21:36:25Z</dcterms:created>
  <dcterms:modified xsi:type="dcterms:W3CDTF">2024-05-15T03:36:21Z</dcterms:modified>
</cp:coreProperties>
</file>