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7" r:id="rId4"/>
    <p:sldId id="258" r:id="rId5"/>
    <p:sldId id="259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7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9DA3-20B5-4794-988E-FE2375082EE2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3FD9384-A8F2-4FA8-B13B-63EB54322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455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9DA3-20B5-4794-988E-FE2375082EE2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3FD9384-A8F2-4FA8-B13B-63EB54322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001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9DA3-20B5-4794-988E-FE2375082EE2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3FD9384-A8F2-4FA8-B13B-63EB54322AA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8217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9DA3-20B5-4794-988E-FE2375082EE2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FD9384-A8F2-4FA8-B13B-63EB54322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934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9DA3-20B5-4794-988E-FE2375082EE2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FD9384-A8F2-4FA8-B13B-63EB54322AA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3863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9DA3-20B5-4794-988E-FE2375082EE2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FD9384-A8F2-4FA8-B13B-63EB54322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0306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9DA3-20B5-4794-988E-FE2375082EE2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D9384-A8F2-4FA8-B13B-63EB54322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514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9DA3-20B5-4794-988E-FE2375082EE2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D9384-A8F2-4FA8-B13B-63EB54322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15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9DA3-20B5-4794-988E-FE2375082EE2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D9384-A8F2-4FA8-B13B-63EB54322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415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9DA3-20B5-4794-988E-FE2375082EE2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3FD9384-A8F2-4FA8-B13B-63EB54322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31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9DA3-20B5-4794-988E-FE2375082EE2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3FD9384-A8F2-4FA8-B13B-63EB54322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665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9DA3-20B5-4794-988E-FE2375082EE2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3FD9384-A8F2-4FA8-B13B-63EB54322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686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9DA3-20B5-4794-988E-FE2375082EE2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D9384-A8F2-4FA8-B13B-63EB54322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526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9DA3-20B5-4794-988E-FE2375082EE2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D9384-A8F2-4FA8-B13B-63EB54322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477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9DA3-20B5-4794-988E-FE2375082EE2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D9384-A8F2-4FA8-B13B-63EB54322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978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9DA3-20B5-4794-988E-FE2375082EE2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FD9384-A8F2-4FA8-B13B-63EB54322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556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89DA3-20B5-4794-988E-FE2375082EE2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3FD9384-A8F2-4FA8-B13B-63EB54322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32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gimnazia-3.ru/?section_id=3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МОБУ «Гимназия №3» г. Кудымкара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4415" y="1477895"/>
            <a:ext cx="10515600" cy="4351338"/>
          </a:xfrm>
        </p:spPr>
        <p:txBody>
          <a:bodyPr>
            <a:normAutofit lnSpcReduction="10000"/>
          </a:bodyPr>
          <a:lstStyle/>
          <a:p>
            <a:pPr algn="ctr">
              <a:lnSpc>
                <a:spcPts val="1200"/>
              </a:lnSpc>
              <a:spcAft>
                <a:spcPts val="0"/>
              </a:spcAft>
            </a:pPr>
            <a:r>
              <a:rPr lang="ru-RU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 algn="ctr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</a:t>
            </a:r>
          </a:p>
          <a:p>
            <a:pPr marL="0" indent="0"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рофессиональных достижений </a:t>
            </a:r>
          </a:p>
          <a:p>
            <a:pPr marL="0" indent="0" algn="ctr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Полушкиной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алины Андреевны</a:t>
            </a:r>
          </a:p>
          <a:p>
            <a:pPr marL="0" indent="0"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чителя биологии и химии</a:t>
            </a:r>
          </a:p>
          <a:p>
            <a:pPr marL="0" indent="0" algn="ctr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2020-2021,2021-2022,2022-2023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уч.г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476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1.Наличие 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собственной методической разработки по преподаваемому предмету, имеющей положительное заключение по итогам апробации</a:t>
            </a:r>
            <a:b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9411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МР: «Формирование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здоровьесберегающей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компетенции у учащихся во внеурочной деятельности»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обобщение работы по формированию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здоровьесберегающих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компетенций.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Участники:5-11 классы.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1.Сформированные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компетенции 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Повышение активности учащихся по участию в мероприятиях по профилактике употребления ПАВ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3.Профессиональное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самоопределение учащихся: выбор профессий медицинской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направленности.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.Наблюдается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количества детей, замеченных в употреблении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ПАВ.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050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Критерий 2.Высокие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учебных достижений обучающихся при их позитивной динамике.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964"/>
          </a:xfrm>
        </p:spPr>
        <p:txBody>
          <a:bodyPr/>
          <a:lstStyle/>
          <a:p>
            <a:r>
              <a:rPr lang="ru-RU" dirty="0" smtClean="0"/>
              <a:t>1. Показатели  среднего балла ОГЭ  по химии в ОО-</a:t>
            </a:r>
          </a:p>
          <a:p>
            <a:r>
              <a:rPr lang="ru-RU" dirty="0" smtClean="0"/>
              <a:t>72,2;    71;    71,4</a:t>
            </a:r>
          </a:p>
          <a:p>
            <a:r>
              <a:rPr lang="ru-RU" dirty="0" smtClean="0"/>
              <a:t>2. Показатели среднего балла ОГЭ по биологии в ОО-</a:t>
            </a:r>
          </a:p>
          <a:p>
            <a:r>
              <a:rPr lang="ru-RU" dirty="0" smtClean="0"/>
              <a:t>54,9;     57,5;    57,8</a:t>
            </a:r>
          </a:p>
          <a:p>
            <a:r>
              <a:rPr lang="ru-RU" dirty="0" smtClean="0"/>
              <a:t>3. Показатели среднего балла ВПР по биологии в ОО-</a:t>
            </a:r>
          </a:p>
          <a:p>
            <a:r>
              <a:rPr lang="ru-RU" dirty="0" smtClean="0"/>
              <a:t>28,7;      57,5   ;     57,3</a:t>
            </a:r>
          </a:p>
          <a:p>
            <a:r>
              <a:rPr lang="ru-RU" dirty="0" smtClean="0"/>
              <a:t>4. Показатели среднего балла ВПР по химии в ОО-83,7(в 2022-23г)</a:t>
            </a:r>
          </a:p>
          <a:p>
            <a:r>
              <a:rPr lang="ru-RU" dirty="0" smtClean="0"/>
              <a:t>5. Показатели среднего балла ЕГЭ по </a:t>
            </a:r>
            <a:r>
              <a:rPr lang="ru-RU" smtClean="0"/>
              <a:t>биологии </a:t>
            </a:r>
            <a:r>
              <a:rPr lang="ru-RU" smtClean="0"/>
              <a:t>в ОО-</a:t>
            </a:r>
            <a:endParaRPr lang="ru-RU" dirty="0" smtClean="0"/>
          </a:p>
          <a:p>
            <a:r>
              <a:rPr lang="ru-RU" dirty="0" smtClean="0"/>
              <a:t>64;   57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3005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3. Высокие результаты внеурочной деятельности обучающихся по учебному предмету, который преподает 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Основные направления:</a:t>
            </a:r>
          </a:p>
          <a:p>
            <a:r>
              <a:rPr lang="ru-RU" dirty="0" smtClean="0"/>
              <a:t>1. Конкурсы школьного уровня</a:t>
            </a:r>
          </a:p>
          <a:p>
            <a:r>
              <a:rPr lang="ru-RU" dirty="0" smtClean="0"/>
              <a:t>2. Конкурсы исследовательских работ</a:t>
            </a:r>
          </a:p>
          <a:p>
            <a:r>
              <a:rPr lang="ru-RU" dirty="0" smtClean="0"/>
              <a:t>3. Конкурсы Ресурсного центра </a:t>
            </a:r>
            <a:r>
              <a:rPr lang="ru-RU" dirty="0" err="1" smtClean="0"/>
              <a:t>здоровьесбережения</a:t>
            </a:r>
            <a:endParaRPr lang="ru-RU" dirty="0" smtClean="0"/>
          </a:p>
          <a:p>
            <a:r>
              <a:rPr lang="ru-RU" dirty="0" smtClean="0"/>
              <a:t>4. Конкурсы КДЦ Г. Кудымкара</a:t>
            </a:r>
          </a:p>
          <a:p>
            <a:r>
              <a:rPr lang="ru-RU" dirty="0" smtClean="0"/>
              <a:t>5. Объединение «Ритм»</a:t>
            </a:r>
          </a:p>
          <a:p>
            <a:r>
              <a:rPr lang="ru-RU" dirty="0" smtClean="0"/>
              <a:t>6. </a:t>
            </a:r>
            <a:r>
              <a:rPr lang="ru-RU" dirty="0" err="1" smtClean="0"/>
              <a:t>Обьединение</a:t>
            </a:r>
            <a:r>
              <a:rPr lang="ru-RU" dirty="0" smtClean="0"/>
              <a:t> «Импульс»</a:t>
            </a:r>
          </a:p>
          <a:p>
            <a:r>
              <a:rPr lang="ru-RU" dirty="0" smtClean="0"/>
              <a:t>7. Учебные практики(для 10,11 </a:t>
            </a:r>
            <a:r>
              <a:rPr lang="ru-RU" dirty="0" err="1" smtClean="0"/>
              <a:t>кл</a:t>
            </a:r>
            <a:r>
              <a:rPr lang="ru-RU" dirty="0" smtClean="0"/>
              <a:t>), </a:t>
            </a:r>
            <a:r>
              <a:rPr lang="ru-RU" dirty="0" err="1" smtClean="0"/>
              <a:t>предпрофильный</a:t>
            </a:r>
            <a:r>
              <a:rPr lang="ru-RU" dirty="0" smtClean="0"/>
              <a:t> курс (8кл)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5349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4. Создание учителем условий для адресной работы с различными категориями обучающихся.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Одаренные дети: исследовательские технологии, участие в конкурсах</a:t>
            </a:r>
          </a:p>
          <a:p>
            <a:r>
              <a:rPr lang="ru-RU" dirty="0" smtClean="0"/>
              <a:t>2. Дети с ОВЗ: облегченный вариант заданий, ситуация успеха</a:t>
            </a:r>
          </a:p>
          <a:p>
            <a:r>
              <a:rPr lang="ru-RU" dirty="0" smtClean="0"/>
              <a:t>3. Дети с </a:t>
            </a:r>
            <a:r>
              <a:rPr lang="ru-RU" dirty="0" err="1" smtClean="0"/>
              <a:t>девиантным</a:t>
            </a:r>
            <a:r>
              <a:rPr lang="ru-RU" dirty="0" smtClean="0"/>
              <a:t> поведением: работа с психологом, социальным педагогом</a:t>
            </a:r>
          </a:p>
          <a:p>
            <a:r>
              <a:rPr lang="ru-RU" dirty="0" smtClean="0"/>
              <a:t>4.Дети-сироты : деликатное общение.</a:t>
            </a:r>
          </a:p>
          <a:p>
            <a:r>
              <a:rPr lang="ru-RU" dirty="0" smtClean="0"/>
              <a:t>5. Дети из семьи СОП: индивидуальная </a:t>
            </a:r>
            <a:r>
              <a:rPr lang="ru-RU" dirty="0" err="1" smtClean="0"/>
              <a:t>помощь,работа</a:t>
            </a:r>
            <a:r>
              <a:rPr lang="ru-RU" dirty="0" smtClean="0"/>
              <a:t> с родителями.</a:t>
            </a:r>
          </a:p>
          <a:p>
            <a:r>
              <a:rPr lang="ru-RU" dirty="0" smtClean="0"/>
              <a:t>6. </a:t>
            </a:r>
            <a:r>
              <a:rPr lang="ru-RU" dirty="0" err="1" smtClean="0"/>
              <a:t>Дети-инвалиды:индивидуальные</a:t>
            </a:r>
            <a:r>
              <a:rPr lang="ru-RU" dirty="0" smtClean="0"/>
              <a:t> программы обучения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9275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5. Обеспечение высокого качества организации образовательного процесса на основе эффективного использования различных образовательных технологий, в том числе дистанционных образовательных технологий или электронного обучения.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проблемного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разноуровневого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обучения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проектов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ИКТ-технологии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 дистанционного обучения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 платформы: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Skype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Zoom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,ЭПОС ,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РЭШ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Электронные образовательные ресурсы.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ЦОРы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199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/>
              <a:t>Критерий 6. Непрерывность профессионального развития учителя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Курсы повышения квалификации</a:t>
            </a:r>
          </a:p>
          <a:p>
            <a:r>
              <a:rPr lang="ru-RU" dirty="0" smtClean="0"/>
              <a:t>2. Участие в предметных олимпиадах для учителей</a:t>
            </a:r>
          </a:p>
          <a:p>
            <a:r>
              <a:rPr lang="ru-RU" dirty="0" smtClean="0"/>
              <a:t>3. Участие в конкурсах профессионального мастерства</a:t>
            </a:r>
          </a:p>
          <a:p>
            <a:r>
              <a:rPr lang="ru-RU" dirty="0" smtClean="0"/>
              <a:t>4. Обмен </a:t>
            </a:r>
            <a:r>
              <a:rPr lang="ru-RU" dirty="0" err="1" smtClean="0"/>
              <a:t>опытом:выступления</a:t>
            </a:r>
            <a:r>
              <a:rPr lang="ru-RU" dirty="0" smtClean="0"/>
              <a:t> на семинарах, открытые </a:t>
            </a:r>
            <a:r>
              <a:rPr lang="ru-RU" dirty="0" err="1" smtClean="0"/>
              <a:t>уроки,публикации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5. Публикации на сайте «Гимназия №3»:</a:t>
            </a:r>
          </a:p>
          <a:p>
            <a:r>
              <a:rPr lang="ru-RU" dirty="0" smtClean="0"/>
              <a:t>ссылка</a:t>
            </a:r>
          </a:p>
          <a:p>
            <a:r>
              <a:rPr lang="ru-RU" u="sng" dirty="0">
                <a:hlinkClick r:id="rId2"/>
              </a:rPr>
              <a:t>http://gimnazia-3.ru/?section_id=33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092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7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2895" y="566738"/>
            <a:ext cx="4302125" cy="6053137"/>
          </a:xfrm>
        </p:spPr>
      </p:pic>
      <p:sp>
        <p:nvSpPr>
          <p:cNvPr id="4" name="Прямоугольник 3"/>
          <p:cNvSpPr/>
          <p:nvPr/>
        </p:nvSpPr>
        <p:spPr>
          <a:xfrm>
            <a:off x="940158" y="2690336"/>
            <a:ext cx="4765183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значит школа для меня? </a:t>
            </a:r>
            <a:endParaRPr lang="ru-RU" sz="28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всем отвечу однозначно: </a:t>
            </a:r>
            <a:endParaRPr lang="ru-RU" sz="28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«Жизнь школьная – моя судьба…</a:t>
            </a:r>
            <a:endParaRPr lang="ru-RU" sz="28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Моя судьба…и не иначе».</a:t>
            </a:r>
            <a:endParaRPr lang="ru-RU" sz="28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8607482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</TotalTime>
  <Words>448</Words>
  <Application>Microsoft Office PowerPoint</Application>
  <PresentationFormat>Произвольный</PresentationFormat>
  <Paragraphs>65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Легкий дым</vt:lpstr>
      <vt:lpstr> МОБУ «Гимназия №3» г. Кудымкара</vt:lpstr>
      <vt:lpstr>Критерий 1.Наличие собственной методической разработки по преподаваемому предмету, имеющей положительное заключение по итогам апробации </vt:lpstr>
      <vt:lpstr> Критерий 2.Высокие результаты учебных достижений обучающихся при их позитивной динамике. </vt:lpstr>
      <vt:lpstr>Критерий 3. Высокие результаты внеурочной деятельности обучающихся по учебному предмету, который преподает учитель</vt:lpstr>
      <vt:lpstr>Критерий 4. Создание учителем условий для адресной работы с различными категориями обучающихся. </vt:lpstr>
      <vt:lpstr>Критерий 5. Обеспечение высокого качества организации образовательного процесса на основе эффективного использования различных образовательных технологий, в том числе дистанционных образовательных технологий или электронного обучения. </vt:lpstr>
      <vt:lpstr>Критерий 6. Непрерывность профессионального развития учителя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МОБУ «Гимназия №3» г. Кудымкара</dc:title>
  <dc:creator>User</dc:creator>
  <cp:lastModifiedBy>User</cp:lastModifiedBy>
  <cp:revision>8</cp:revision>
  <dcterms:created xsi:type="dcterms:W3CDTF">2024-05-14T21:36:25Z</dcterms:created>
  <dcterms:modified xsi:type="dcterms:W3CDTF">2024-05-15T03:36:21Z</dcterms:modified>
</cp:coreProperties>
</file>